
<file path=[Content_Types].xml><?xml version="1.0" encoding="utf-8"?>
<Types xmlns="http://schemas.openxmlformats.org/package/2006/content-types">
  <Default ContentType="image/jpeg" Extension="jpeg"/>
  <Default ContentType="image/jpg" Extension="jpg"/>
  <Default ContentType="video/mp4" Extension="mp4"/>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theme+xml" PartName="/ppt/theme/theme2.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image/jpeg" PartName="/ppt/media/image61.jpg"/>
  <Override ContentType="application/vnd.openxmlformats-officedocument.presentationml.notesSlide+xml" PartName="/ppt/notesSlides/notesSlide46.xml"/>
  <Override ContentType="image/jpeg" PartName="/ppt/media/image64.jpg"/>
  <Override ContentType="application/vnd.openxmlformats-officedocument.presentationml.notesSlide+xml" PartName="/ppt/notesSlides/notesSlide4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90"/>
  </p:notesMasterIdLst>
  <p:sldIdLst>
    <p:sldId id="256" r:id="rId4"/>
    <p:sldId id="437" r:id="rId5"/>
    <p:sldId id="439" r:id="rId6"/>
    <p:sldId id="440" r:id="rId7"/>
    <p:sldId id="441" r:id="rId8"/>
    <p:sldId id="290" r:id="rId9"/>
    <p:sldId id="444" r:id="rId10"/>
    <p:sldId id="445"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446" r:id="rId42"/>
    <p:sldId id="288" r:id="rId43"/>
    <p:sldId id="289" r:id="rId44"/>
    <p:sldId id="447" r:id="rId45"/>
    <p:sldId id="291" r:id="rId46"/>
    <p:sldId id="292" r:id="rId47"/>
    <p:sldId id="293" r:id="rId48"/>
    <p:sldId id="294" r:id="rId49"/>
    <p:sldId id="295" r:id="rId50"/>
    <p:sldId id="296" r:id="rId51"/>
    <p:sldId id="422" r:id="rId52"/>
    <p:sldId id="429" r:id="rId53"/>
    <p:sldId id="470" r:id="rId54"/>
    <p:sldId id="450" r:id="rId55"/>
    <p:sldId id="431" r:id="rId56"/>
    <p:sldId id="513" r:id="rId57"/>
    <p:sldId id="515" r:id="rId58"/>
    <p:sldId id="428" r:id="rId59"/>
    <p:sldId id="476" r:id="rId60"/>
    <p:sldId id="312" r:id="rId61"/>
    <p:sldId id="481" r:id="rId62"/>
    <p:sldId id="503" r:id="rId63"/>
    <p:sldId id="451" r:id="rId64"/>
    <p:sldId id="435" r:id="rId65"/>
    <p:sldId id="508" r:id="rId66"/>
    <p:sldId id="514" r:id="rId67"/>
    <p:sldId id="494" r:id="rId68"/>
    <p:sldId id="471" r:id="rId69"/>
    <p:sldId id="518" r:id="rId70"/>
    <p:sldId id="519" r:id="rId71"/>
    <p:sldId id="452" r:id="rId72"/>
    <p:sldId id="456" r:id="rId73"/>
    <p:sldId id="520" r:id="rId74"/>
    <p:sldId id="502" r:id="rId75"/>
    <p:sldId id="473" r:id="rId76"/>
    <p:sldId id="492" r:id="rId77"/>
    <p:sldId id="505" r:id="rId78"/>
    <p:sldId id="467" r:id="rId79"/>
    <p:sldId id="487" r:id="rId80"/>
    <p:sldId id="490" r:id="rId81"/>
    <p:sldId id="497" r:id="rId82"/>
    <p:sldId id="517" r:id="rId83"/>
    <p:sldId id="484" r:id="rId84"/>
    <p:sldId id="511" r:id="rId85"/>
    <p:sldId id="457" r:id="rId86"/>
    <p:sldId id="488" r:id="rId87"/>
    <p:sldId id="506" r:id="rId88"/>
    <p:sldId id="28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17"/>
    <a:srgbClr val="4489D8"/>
    <a:srgbClr val="55C35D"/>
    <a:srgbClr val="FFE83A"/>
    <a:srgbClr val="131B2E"/>
    <a:srgbClr val="851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3" autoAdjust="0"/>
    <p:restoredTop sz="94660"/>
  </p:normalViewPr>
  <p:slideViewPr>
    <p:cSldViewPr snapToGrid="0">
      <p:cViewPr varScale="1">
        <p:scale>
          <a:sx n="78" d="100"/>
          <a:sy n="78" d="100"/>
        </p:scale>
        <p:origin x="845" y="58"/>
      </p:cViewPr>
      <p:guideLst>
        <p:guide orient="horz" pos="2160"/>
        <p:guide pos="6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44CF0-91A3-42C0-A47F-7317D017A5A9}" type="datetimeFigureOut">
              <a:rPr lang="en-GB" smtClean="0"/>
              <a:t>25/01/2022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AE8C2-26D8-48C9-8398-34F753FE4A58}" type="slidenum">
              <a:rPr lang="en-GB" smtClean="0"/>
              <a:t>‹#›</a:t>
            </a:fld>
            <a:endParaRPr lang="en-GB"/>
          </a:p>
        </p:txBody>
      </p:sp>
    </p:spTree>
    <p:extLst>
      <p:ext uri="{BB962C8B-B14F-4D97-AF65-F5344CB8AC3E}">
        <p14:creationId xmlns:p14="http://schemas.microsoft.com/office/powerpoint/2010/main" val="70891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3AE8C2-26D8-48C9-8398-34F753FE4A58}" type="slidenum">
              <a:rPr lang="en-GB" smtClean="0"/>
              <a:t>6</a:t>
            </a:fld>
            <a:endParaRPr lang="en-GB"/>
          </a:p>
        </p:txBody>
      </p:sp>
    </p:spTree>
    <p:extLst>
      <p:ext uri="{BB962C8B-B14F-4D97-AF65-F5344CB8AC3E}">
        <p14:creationId xmlns:p14="http://schemas.microsoft.com/office/powerpoint/2010/main" val="425275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Jo downloaded the DSEAR Approved Code of Practice (ACOP L138); the document offers a little more clarity, but reading the paper is still difficult to find practical guidance.
Jo starts to read the document.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Regulation 1 explains that DSEAR came into force in 2002 when it became a requirement of UK law.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Regulation 2 defines the terms used by DSEAR. It explains that dangerous substances could, if not adequately controlled, cause harm to people due to fire or explosion, asphyxiation or corrosion of metal. Jo understands that this includes virtually every material handled within the factory.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Regulation 3 details the types of activities where DSEAR does not apply. Unfortunately for Jo, food production is not one of these.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Regulation 4 explains that it is the Employer that is responsible for DSEAR. Any thoughts that Jo could delegate the responsibility for DSEAR to her suppliers quickly evaporates. The responsibility for DSEAR remained with the company and, therefore, with her. Failure to comply may end in prosecution.
It isn't until Jo starts looking at the following regulation that Jo realises the enormity of the task facing her.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Regulation 5 requires that Jo carries out a detailed risk assessment.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It will be necessary to find out the hazardous properties of each substance handled, but this requires far more information than is usually provided in the MSDS (Material Safety Data Sheets) offered by the material suppliers. It may be necessary to complete specialist tests to determine explosivity parameters, to understand the sensitivity to ignition sources, dangerous concentration levels, temperatures that could ignite the material and the magnitude of an explosion, should it occur. Collecting this data is a big task for a diverse manufacturing company with many ingredients.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With the knowledge of each dangerous substance, Regulation 5 further requires identifying the plant areas where the hazard will or may occur. How much material is involved? What happens if the material mixes with other materials? How does the material change when handled or processed? What could happen if there was a failure? What could create an explosive atmosphere? How long could an explosive atmosphere persist?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Jo understands that there needs to be fuel, oxygen, and an ignition source for a fire to occur. She also knows that dispersion of fine particles can cause a flash fire, and a flash fire can quickly become an explosion if it takes place in a confined space.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Regulation 5 requires a detailed ignition risk assessment. Preparing an ignition risk assessment requires a thorough understanding of each process and the equipment used within that process. It is essential to consider all ignition sources, including hot surfaces, impact sparks, electrical faults, static electricity and many others. All equipment states must be considered, including normal operation, maintenance, and failure modes.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3AE8C2-26D8-48C9-8398-34F753FE4A58}" type="slidenum">
              <a:rPr lang="en-GB" smtClean="0"/>
              <a:t>7</a:t>
            </a:fld>
            <a:endParaRPr lang="en-GB"/>
          </a:p>
        </p:txBody>
      </p:sp>
    </p:spTree>
    <p:extLst>
      <p:ext uri="{BB962C8B-B14F-4D97-AF65-F5344CB8AC3E}">
        <p14:creationId xmlns:p14="http://schemas.microsoft.com/office/powerpoint/2010/main" val="3118208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Reading Regulation 5 further, Jo finds out that she is also required to consider the scale of the fire or explosion that may occur. She needs to consider how the explosion could propagate between areas through openings or ducts.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The DSEAR audit Jo has received provides a basic risk assessment, although this will require considerable additional detail before any design can commence. Jo realises that the risk assessment is just the start of the process. So far, there are no solutions, and there has been no reduction of risk.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Jo starts to read Regulation 6, which commences with the statement that it is the Employer's responsibility to ensure each risk is eliminated or reduced as far as reasonably practical. But what does "as far as reasonably practical" mean? Jo finds a document published by the Health and Safety Executive which explains that "as far as reasonably practical" will only ever be established in a court of law. The website provides examples for extreme cases, but the subjective requirement only fuels Jo's concern.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It is clear from reading Regulation 6 that there is an expectation on Jo to redesign the process to substitute the material or change the operation to eliminate the risk. Jo is concerned about how a proposal would be received from her colleagues when she suggests changing the ingredients or the manufacturing process to reduce risk. Changing the process is not an option.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Regulation 6 also requires that if it is not possible to eliminate the risk, the Employer shall as far as reasonably practical control the risks and reduce the harmful effects of a fire or explosion. Again this term of what is reasonably practical leaves Jo feeling exposed. What is the acceptable cost to avoid death or injury? Would a court take the same view as her colleagues in Finance?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Jo reads that controlling the risk of fire or explosion requires a six-stage set of measures to be applied in order of priority. 
•	Reduce the quantity of the dangerous substance 
•	Avoid or reduce the release of the substance. 
•	Prevent the formation of an explosive atmosphere, perhaps using ventilation. 
•	Safely collect and remove the dangerous substance. 
•	Avoid any ignition sources or create any adverse conditions. 
•	Segregate harmful substances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Regulation 6 requires Jo to reduce the harm caused by a fire or explosion using six further measures.
•	Reduce the number of people exposed
•	Avoid the propagation of fires or explosions
•	Provide explosion relief 
•	Provide explosion suppression
•	Design equipment to withstand the pressure of an explosion
•	Provide personal protective equipment (PPE)
In addition, it will be necessary to design, construct and maintain the workplace to reduce risk. Ensure power and control systems are safe and that training and instruction are adequate, and a permit to work system is employed.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Jo now realises the full extent of the work she has to achieve. Understanding these requirements is one thing, but understanding how to implement them is quite another. Where on earth does she start?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Each risk reduction concept requires specialist knowledge. Providing explosion relief, for example, requires detailed information regarding the material, the vessel and the environment. There will be a need to understand the vessel's strength, possibly requiring structural calculations. The size of the explosion relief panel will need sizing correctly, taking into account the length and geometry of the duct. There will be modifications to the system control systems to shut the system down in an explosion. How is the explosion to be vented? Is it safe to do so? Is explosion relief the best option?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Jo finds that more than a hundred technical standards may be helpful in the design of the equipment she needs to upgrade. She needs to source specialist equipment, and she will need certified proof of its compliance.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In every good story, there is a villain, and this story is no different.
The true villain is the fire or dust explosion, which may wreak havoc on the company. A fire or dust explosion can flatten a factory, killing the workers and bankrupting the company. There have been numerous cases of such incidents. In all cases, the Companies involved explain that it has never happened to them before. Companies that suffer a severe dust explosion don't get a second chance.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However, there are antagonists too. These people have other responsibilities that may frustrate the implementation of DSEAR compliance. Colleagues responsible for Production see the implementation of DSEAR as an interruption to output, or colleagues in Finance who see DSEAR implementation as an unaffordable cost. Some suppliers wish to sell equipment regardless of the risk assessment requirement. Factories are full of equipment that is ATEX certified but unsuitable to address the DSEAR risk.
Management can be responsible for lacking the understanding and complexity that DSEAR provides. Often factories are full of equipment that predates DSEAR. Often, poor system selections made over previous years render equipment unsuitable. Attempting to resolve DSEAR problems across a manufacturing site is usually a significant investment in time and money and requires very high-level support.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Jo learns that regulation 7 requires the classification of hazardous areas into Zones.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Places where an atmosphere of gas, vapours or mists are classified into Zones of Zone 0 where continuous or for long periods. Zone 1 for areas where the gas is likely to occur, and Zone 2 for areas where the gas may be present for short periods.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Similarly for hazardous dust, Zone 20 is allocated for areas where the dust is continuous or for lengthy periods, Zone 21 for areas where the dust occasionally occurs and Zone 22 where it is present for short periods only.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These areas are shown in a hazardous area classification drawing</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Jo learns that these Zones are then used to ensure the correct equipment is selected.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DSEAR requires that documented plans are established to deal with accidents, incidents and emergencies. These plans will include predictions for the scale or magnitude of possible incidents. Where these are considered too great, the risk assessment and mitigation processes carried out in Regulation 5 and 6 will be repeated to reduce the risk further. Jo understands that the company will be responsible for documenting plans for communications, evacuation, warnings and places of safety.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Jo will need to ensure that the company provides information and training to ensure all staff are prepared for the emergency procedures identified in Regulation 8. If any work processes change, it will be necessary to update the information and training.</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Jo is pleased to learn that Regulation 10 is the last of the regulations which require her attention. This regulation requires that pipes and containers are correctly identified.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	Jo has learnt a great deal about DSEAR in the past few weeks. Jo has learnt that DSEAR places significant responsibility on the Employer. Jo realises that to tackle the long list of recommendations identified in the audit; she will need help. On the internet, she finds many valuable sources of information. The HSE offers guidance and papers on the risk of fire and explosion, some of this information is explicitly aimed at the food industry. The Solids Handling and Processing Association (SHAPA) offers further guidance, and the Dust Safety Science website provides helpful information too. The Dodman White Paper helps to summarise the responsibilities of DSEAR to her colleagues and lists many valuable resources.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Jo feels that despite learning a lot, she is not yet an expert in DSEAR. Jo considers where she may receive help to implement and share the responsibility for DSEAR compliance. The DSEAR auditors are a useful contact and will help explain the requirements. Consultants specialising in DSEAR offer a wide range of services. Suppliers can provide valuable information regarding fire and explosion protection. Jo also finds a company that will provide support through all stages of the risk assessment, design and implementation phases, ensuring DSEAR compliance is achieved.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It was now possible for Jo to provide a structured plan for the outstanding DSEAR tasks. The results of DSEAR implementation would not be as quick as management had hoped, and the work would take several years, but there was now a plan.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this story of DSEAR implementation
DSEAR can be complex and me and my team would be pleased to help if we can
You can contact me using the details on the screen
I took a few risks preparing this presentation as a story rather than a technical set of slides
The accompanying notes include a summary of DSEAR, and a list of technical standards which may be a useful reference
I would welcome feedback as to whether this approach was successful
Thank you</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2E169-E5F9-6A4A-8FB5-8F1CEC1B3883}" type="slidenum">
              <a:rPr kumimoji="0" lang="en-US"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978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2E169-E5F9-6A4A-8FB5-8F1CEC1B3883}" type="slidenum">
              <a:rPr kumimoji="0" lang="en-US"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972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2E169-E5F9-6A4A-8FB5-8F1CEC1B3883}" type="slidenum">
              <a:rPr kumimoji="0" lang="en-US"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78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2E169-E5F9-6A4A-8FB5-8F1CEC1B3883}" type="slidenum">
              <a:rPr kumimoji="0" lang="en-US"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24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Reading regulations can be dry, and sometimes it is easier to listen to a story about real people and their experiences. This story is true, although the characters' names have been changed. 
This story follows an engineer's journey as she attempts to understand then implement DSEAR compliance for the first time.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Let me introduce the hero of our story. Jo is a project manager who works for a large cereal processing company. Jo is experienced and has been responsible for integrating many large and complex projects over more than fifteen years. Jo is one of the more senior members of the project team and is very familiar with the food processing systems used by the company.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The company's insurance providers have asked the company to conduct a DSEAR audit to determine the risk of fire and explosion from storing, handling, and processing dangerous substances. The company engages a specialist auditor to carry out a blanket audit across the complete factory. The report highlights more than a thousand actions. Some of these actions have a high priority. Jo is initially flattered by the responsibility for managing such a large project.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Jo sits down with the DSEAR audit at her desk, somewhat surprised by the number of actions identified by the report. Jo was previously confident that while some of the process systems used to manufacture cereals were old, maintenance was good, and there was no history of dust explosions. There were, on occasions, localised fires, but this was an old factory and to be expected.
Jo has come across DSEAR but never really taken the time to understand the regulations entirely. Jo understood that DSEAR was referred to by the Health and Safety at Work Act but thought that as long as suppliers considered ATEX in the design of new equipment, this would automatically cover the requirements of DSEAR.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The insurance company scheduled a meeting with Jo to discuss the implementation plan to resolve the outstanding DSEAR issues. The insurance company requested timescales. Initially, the insurance company was helpful and patient but informed Jo that the identified risks would eventually require an adjustment of the business continuity premiums. There was no budget yet allocated, and Senior management had yet to understand the high cost for DSEAR compliance. With so little understanding of the implications that DSEAR would have, it increases the pressure on Jo.</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EP 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847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75" y="1808264"/>
            <a:ext cx="10975850" cy="2277547"/>
          </a:xfrm>
        </p:spPr>
        <p:txBody>
          <a:bodyPr/>
          <a:lstStyle/>
          <a:p>
            <a:r>
              <a:rPr lang="en-US"/>
              <a:t>Click to edit Master title style</a:t>
            </a:r>
            <a:endParaRPr lang="en-GB"/>
          </a:p>
        </p:txBody>
      </p:sp>
      <p:sp>
        <p:nvSpPr>
          <p:cNvPr id="3" name="Content Placeholder 2"/>
          <p:cNvSpPr>
            <a:spLocks noGrp="1"/>
          </p:cNvSpPr>
          <p:nvPr>
            <p:ph idx="1"/>
          </p:nvPr>
        </p:nvSpPr>
        <p:spPr>
          <a:xfrm>
            <a:off x="608075" y="2800397"/>
            <a:ext cx="1097585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77941"/>
            <a:ext cx="2804160" cy="276999"/>
          </a:xfrm>
        </p:spPr>
        <p:txBody>
          <a:bodyPr/>
          <a:lstStyle/>
          <a:p>
            <a:fld id="{22410B03-541C-4BB6-B74B-9CA225271D4C}" type="datetimeFigureOut">
              <a:rPr lang="en-GB" smtClean="0"/>
              <a:t>25/01/2022</a:t>
            </a:fld>
            <a:endParaRPr lang="en-GB" dirty="0"/>
          </a:p>
        </p:txBody>
      </p:sp>
      <p:sp>
        <p:nvSpPr>
          <p:cNvPr id="5" name="Footer Placeholder 4"/>
          <p:cNvSpPr>
            <a:spLocks noGrp="1"/>
          </p:cNvSpPr>
          <p:nvPr>
            <p:ph type="ftr" sz="quarter" idx="11"/>
          </p:nvPr>
        </p:nvSpPr>
        <p:spPr>
          <a:xfrm>
            <a:off x="4145280" y="6377941"/>
            <a:ext cx="3901440" cy="276999"/>
          </a:xfrm>
        </p:spPr>
        <p:txBody>
          <a:bodyPr/>
          <a:lstStyle/>
          <a:p>
            <a:endParaRPr lang="en-GB" dirty="0"/>
          </a:p>
        </p:txBody>
      </p:sp>
      <p:sp>
        <p:nvSpPr>
          <p:cNvPr id="6" name="Slide Number Placeholder 5"/>
          <p:cNvSpPr>
            <a:spLocks noGrp="1"/>
          </p:cNvSpPr>
          <p:nvPr>
            <p:ph type="sldNum" sz="quarter" idx="12"/>
          </p:nvPr>
        </p:nvSpPr>
        <p:spPr>
          <a:xfrm>
            <a:off x="8778241" y="6377941"/>
            <a:ext cx="2804160" cy="276999"/>
          </a:xfrm>
        </p:spPr>
        <p:txBody>
          <a:bodyPr/>
          <a:lstStyle/>
          <a:p>
            <a:fld id="{EA14EBD6-595E-4BA7-AAD7-B8BDDA306366}" type="slidenum">
              <a:rPr lang="en-GB" smtClean="0"/>
              <a:t>‹#›</a:t>
            </a:fld>
            <a:endParaRPr lang="en-GB" dirty="0"/>
          </a:p>
        </p:txBody>
      </p:sp>
    </p:spTree>
    <p:extLst>
      <p:ext uri="{BB962C8B-B14F-4D97-AF65-F5344CB8AC3E}">
        <p14:creationId xmlns:p14="http://schemas.microsoft.com/office/powerpoint/2010/main" val="8065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05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6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14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6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663355"/>
            <a:ext cx="9144000" cy="1846608"/>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1" y="3602039"/>
            <a:ext cx="9144000" cy="369345"/>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09600" y="6377941"/>
            <a:ext cx="2804160" cy="276999"/>
          </a:xfrm>
        </p:spPr>
        <p:txBody>
          <a:bodyPr/>
          <a:lstStyle/>
          <a:p>
            <a:fld id="{22410B03-541C-4BB6-B74B-9CA225271D4C}" type="datetimeFigureOut">
              <a:rPr lang="en-GB" smtClean="0"/>
              <a:t>25/01/2022</a:t>
            </a:fld>
            <a:endParaRPr lang="en-GB" dirty="0"/>
          </a:p>
        </p:txBody>
      </p:sp>
      <p:sp>
        <p:nvSpPr>
          <p:cNvPr id="5" name="Footer Placeholder 4"/>
          <p:cNvSpPr>
            <a:spLocks noGrp="1"/>
          </p:cNvSpPr>
          <p:nvPr>
            <p:ph type="ftr" sz="quarter" idx="11"/>
          </p:nvPr>
        </p:nvSpPr>
        <p:spPr>
          <a:xfrm>
            <a:off x="4145280" y="6377941"/>
            <a:ext cx="3901440" cy="276999"/>
          </a:xfrm>
        </p:spPr>
        <p:txBody>
          <a:bodyPr/>
          <a:lstStyle/>
          <a:p>
            <a:endParaRPr lang="en-GB" dirty="0"/>
          </a:p>
        </p:txBody>
      </p:sp>
      <p:sp>
        <p:nvSpPr>
          <p:cNvPr id="6" name="Slide Number Placeholder 5"/>
          <p:cNvSpPr>
            <a:spLocks noGrp="1"/>
          </p:cNvSpPr>
          <p:nvPr>
            <p:ph type="sldNum" sz="quarter" idx="12"/>
          </p:nvPr>
        </p:nvSpPr>
        <p:spPr>
          <a:xfrm>
            <a:off x="8778241" y="6377941"/>
            <a:ext cx="2804160" cy="276999"/>
          </a:xfrm>
        </p:spPr>
        <p:txBody>
          <a:bodyPr/>
          <a:lstStyle/>
          <a:p>
            <a:fld id="{EA14EBD6-595E-4BA7-AAD7-B8BDDA306366}" type="slidenum">
              <a:rPr lang="en-GB" smtClean="0"/>
              <a:t>‹#›</a:t>
            </a:fld>
            <a:endParaRPr lang="en-GB" dirty="0"/>
          </a:p>
        </p:txBody>
      </p:sp>
    </p:spTree>
    <p:extLst>
      <p:ext uri="{BB962C8B-B14F-4D97-AF65-F5344CB8AC3E}">
        <p14:creationId xmlns:p14="http://schemas.microsoft.com/office/powerpoint/2010/main" val="5073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EP PPT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03867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346365"/>
      </p:ext>
    </p:extLst>
  </p:cSld>
  <p:clrMap bg1="lt1" tx1="dk1" bg2="lt2" tx2="dk2" accent1="accent1" accent2="accent2" accent3="accent3" accent4="accent4" accent5="accent5" accent6="accent6" hlink="hlink" folHlink="folHlink"/>
  <p:sldLayoutIdLst>
    <p:sldLayoutId id="2147483652"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8075" y="1808264"/>
            <a:ext cx="10975850" cy="1138773"/>
          </a:xfrm>
          <a:prstGeom prst="rect">
            <a:avLst/>
          </a:prstGeom>
        </p:spPr>
        <p:txBody>
          <a:bodyPr wrap="square" lIns="0" tIns="0" rIns="0" bIns="0">
            <a:spAutoFit/>
          </a:bodyPr>
          <a:lstStyle>
            <a:lvl1pPr>
              <a:defRPr sz="7400" b="1" i="0">
                <a:solidFill>
                  <a:srgbClr val="323031"/>
                </a:solidFill>
                <a:latin typeface="Swiss 721"/>
                <a:cs typeface="Swiss 721"/>
              </a:defRPr>
            </a:lvl1pPr>
          </a:lstStyle>
          <a:p>
            <a:endParaRPr/>
          </a:p>
        </p:txBody>
      </p:sp>
      <p:sp>
        <p:nvSpPr>
          <p:cNvPr id="3" name="Holder 3"/>
          <p:cNvSpPr>
            <a:spLocks noGrp="1"/>
          </p:cNvSpPr>
          <p:nvPr>
            <p:ph type="body" idx="1"/>
          </p:nvPr>
        </p:nvSpPr>
        <p:spPr>
          <a:xfrm>
            <a:off x="608075" y="2800397"/>
            <a:ext cx="1097585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1/25/2022</a:t>
            </a:fld>
            <a:endParaRPr lang="en-US" dirty="0"/>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737937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arget="../media/image3.jpeg" Type="http://schemas.openxmlformats.org/officeDocument/2006/relationships/imag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arget="../media/hdphoto1.wdp" Type="http://schemas.microsoft.com/office/2007/relationships/hdphoto"/><Relationship Id="rId2" Target="../media/image4.png" Type="http://schemas.openxmlformats.org/officeDocument/2006/relationships/image"/><Relationship Id="rId1" Target="../slideLayouts/slideLayout2.xml" Type="http://schemas.openxmlformats.org/officeDocument/2006/relationships/slideLayout"/><Relationship Id="rId4" Target="../media/image3.jpeg" Type="http://schemas.openxmlformats.org/officeDocument/2006/relationships/image"/></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arget="../media/image6.jpeg" Type="http://schemas.openxmlformats.org/officeDocument/2006/relationships/image"/><Relationship Id="rId2" Target="../media/image5.jpeg" Type="http://schemas.openxmlformats.org/officeDocument/2006/relationships/image"/><Relationship Id="rId1" Target="../slideLayouts/slideLayout2.xml" Type="http://schemas.openxmlformats.org/officeDocument/2006/relationships/slideLayout"/><Relationship Id="rId4" Target="../media/image3.jpeg" Type="http://schemas.openxmlformats.org/officeDocument/2006/relationships/image"/></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arget="../media/image7.jpeg" Type="http://schemas.openxmlformats.org/officeDocument/2006/relationships/image"/><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arget="../slideLayouts/slideLayout8.xml" Type="http://schemas.openxmlformats.org/officeDocument/2006/relationships/slideLayout"/><Relationship Id="rId2" Target="../media/media1.mp4" Type="http://schemas.openxmlformats.org/officeDocument/2006/relationships/video"/><Relationship Id="rId1" Target="../media/media1.mp4" Type="http://schemas.microsoft.com/office/2007/relationships/media"/><Relationship Id="rId5" Target="../media/image57.jpeg" Type="http://schemas.openxmlformats.org/officeDocument/2006/relationships/image"/><Relationship Id="rId4" Target="../media/image51.jpeg" Type="http://schemas.openxmlformats.org/officeDocument/2006/relationships/image"/></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arget="../media/image62.png" Type="http://schemas.openxmlformats.org/officeDocument/2006/relationships/image"/><Relationship Id="rId2" Target="../media/image51.jpeg" Type="http://schemas.openxmlformats.org/officeDocument/2006/relationships/image"/><Relationship Id="rId1" Target="../slideLayouts/slideLayout10.xml" Type="http://schemas.openxmlformats.org/officeDocument/2006/relationships/slideLayout"/><Relationship Id="rId4" Target="../media/image63.jpeg" Type="http://schemas.openxmlformats.org/officeDocument/2006/relationships/image"/></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arget="../media/image65.jpeg" Type="http://schemas.openxmlformats.org/officeDocument/2006/relationships/image"/><Relationship Id="rId2" Target="../media/image51.jpeg" Type="http://schemas.openxmlformats.org/officeDocument/2006/relationships/image"/><Relationship Id="rId1" Target="../slideLayouts/slideLayout10.xml" Type="http://schemas.openxmlformats.org/officeDocument/2006/relationships/slideLayout"/></Relationships>
</file>

<file path=ppt/slides/_rels/slide6.xml.rels><?xml version="1.0" encoding="UTF-8" standalone="yes" ?><Relationships xmlns="http://schemas.openxmlformats.org/package/2006/relationships"><Relationship Id="rId3" Target="../media/image8.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arget="../slideLayouts/slideLayout10.xml" Type="http://schemas.openxmlformats.org/officeDocument/2006/relationships/slideLayout"/><Relationship Id="rId2" Target="../media/media2.mp4" Type="http://schemas.openxmlformats.org/officeDocument/2006/relationships/video"/><Relationship Id="rId1" Target="../media/media2.mp4" Type="http://schemas.microsoft.com/office/2007/relationships/media"/><Relationship Id="rId4" Target="../media/image67.jpeg" Type="http://schemas.openxmlformats.org/officeDocument/2006/relationships/image"/></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51.jpeg"/><Relationship Id="rId5" Type="http://schemas.openxmlformats.org/officeDocument/2006/relationships/image" Target="../media/image58.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1.jpeg"/><Relationship Id="rId1" Type="http://schemas.openxmlformats.org/officeDocument/2006/relationships/slideLayout" Target="../slideLayouts/slideLayout10.xml"/><Relationship Id="rId4" Type="http://schemas.openxmlformats.org/officeDocument/2006/relationships/image" Target="cid:image006.jpg@01D7D0CB.F0E1D73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arget="../media/image74.jpeg" Type="http://schemas.openxmlformats.org/officeDocument/2006/relationships/image"/><Relationship Id="rId2" Target="../media/image51.jpeg" Type="http://schemas.openxmlformats.org/officeDocument/2006/relationships/image"/><Relationship Id="rId1" Target="../slideLayouts/slideLayout9.xml" Type="http://schemas.openxmlformats.org/officeDocument/2006/relationships/slideLayout"/></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arget="../media/image51.jpeg" Type="http://schemas.openxmlformats.org/officeDocument/2006/relationships/image"/><Relationship Id="rId2" Target="../media/image76.jpeg" Type="http://schemas.openxmlformats.org/officeDocument/2006/relationships/image"/><Relationship Id="rId1" Target="../slideLayouts/slideLayout8.xml" Type="http://schemas.openxmlformats.org/officeDocument/2006/relationships/slideLayout"/></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9.jpeg"/><Relationship Id="rId5" Type="http://schemas.openxmlformats.org/officeDocument/2006/relationships/image" Target="../media/image51.jpe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arget="../media/image81.jpeg" Type="http://schemas.openxmlformats.org/officeDocument/2006/relationships/image"/><Relationship Id="rId2" Target="../media/image51.jpeg" Type="http://schemas.openxmlformats.org/officeDocument/2006/relationships/image"/><Relationship Id="rId1" Target="../slideLayouts/slideLayout9.xml" Type="http://schemas.openxmlformats.org/officeDocument/2006/relationships/slideLayout"/></Relationships>
</file>

<file path=ppt/slides/_rels/slide71.xml.rels><?xml version="1.0" encoding="UTF-8" standalone="yes" ?><Relationships xmlns="http://schemas.openxmlformats.org/package/2006/relationships"><Relationship Id="rId3" Target="../media/image83.png" Type="http://schemas.openxmlformats.org/officeDocument/2006/relationships/image"/><Relationship Id="rId2" Target="../media/image82.jpeg" Type="http://schemas.openxmlformats.org/officeDocument/2006/relationships/image"/><Relationship Id="rId1" Target="../slideLayouts/slideLayout10.xml" Type="http://schemas.openxmlformats.org/officeDocument/2006/relationships/slideLayout"/><Relationship Id="rId5" Target="../media/image51.jpeg" Type="http://schemas.openxmlformats.org/officeDocument/2006/relationships/image"/><Relationship Id="rId4" Target="../media/image84.jpeg" Type="http://schemas.openxmlformats.org/officeDocument/2006/relationships/image"/></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arget="../media/image86.jpeg" Type="http://schemas.openxmlformats.org/officeDocument/2006/relationships/image"/><Relationship Id="rId7" Target="../media/hdphoto3.wdp" Type="http://schemas.microsoft.com/office/2007/relationships/hdphoto"/><Relationship Id="rId2" Target="../media/image51.jpeg" Type="http://schemas.openxmlformats.org/officeDocument/2006/relationships/image"/><Relationship Id="rId1" Target="../slideLayouts/slideLayout10.xml" Type="http://schemas.openxmlformats.org/officeDocument/2006/relationships/slideLayout"/><Relationship Id="rId6" Target="../media/image88.png" Type="http://schemas.openxmlformats.org/officeDocument/2006/relationships/image"/><Relationship Id="rId5" Target="../media/hdphoto2.wdp" Type="http://schemas.microsoft.com/office/2007/relationships/hdphoto"/><Relationship Id="rId4" Target="../media/image87.png" Type="http://schemas.openxmlformats.org/officeDocument/2006/relationships/image"/></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arget="../media/image51.jpeg" Type="http://schemas.openxmlformats.org/officeDocument/2006/relationships/image"/><Relationship Id="rId2" Target="../media/image89.png" Type="http://schemas.openxmlformats.org/officeDocument/2006/relationships/image"/><Relationship Id="rId1" Target="../slideLayouts/slideLayout10.xml" Type="http://schemas.openxmlformats.org/officeDocument/2006/relationships/slideLayout"/><Relationship Id="rId5" Target="../media/image91.jpeg" Type="http://schemas.openxmlformats.org/officeDocument/2006/relationships/image"/><Relationship Id="rId4" Target="../media/image90.jpeg" Type="http://schemas.openxmlformats.org/officeDocument/2006/relationships/image"/></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arget="../slideLayouts/slideLayout9.xml" Type="http://schemas.openxmlformats.org/officeDocument/2006/relationships/slideLayout"/><Relationship Id="rId2" Target="../media/media4.mp4" Type="http://schemas.openxmlformats.org/officeDocument/2006/relationships/video"/><Relationship Id="rId1" Target="../media/media4.mp4" Type="http://schemas.microsoft.com/office/2007/relationships/media"/><Relationship Id="rId4" Target="../media/image94.jpeg" Type="http://schemas.openxmlformats.org/officeDocument/2006/relationships/image"/></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arget="../media/image95.jpeg" Type="http://schemas.openxmlformats.org/officeDocument/2006/relationships/image"/><Relationship Id="rId2" Target="../media/image51.jpeg" Type="http://schemas.openxmlformats.org/officeDocument/2006/relationships/image"/><Relationship Id="rId1" Target="../slideLayouts/slideLayout10.xml" Type="http://schemas.openxmlformats.org/officeDocument/2006/relationships/slideLayout"/><Relationship Id="rId5" Target="../media/image97.png" Type="http://schemas.openxmlformats.org/officeDocument/2006/relationships/image"/><Relationship Id="rId4" Target="../media/image96.jpeg" Type="http://schemas.openxmlformats.org/officeDocument/2006/relationships/image"/></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100.jpeg"/></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5659"/>
            <a:ext cx="12192000" cy="6228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International Limited, Telford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532" y="1064926"/>
            <a:ext cx="2642935" cy="2364074"/>
          </a:xfrm>
          <a:prstGeom prst="rect">
            <a:avLst/>
          </a:prstGeom>
        </p:spPr>
      </p:pic>
      <p:sp>
        <p:nvSpPr>
          <p:cNvPr id="7" name="Rectangle 6"/>
          <p:cNvSpPr/>
          <p:nvPr/>
        </p:nvSpPr>
        <p:spPr>
          <a:xfrm>
            <a:off x="1650999" y="3957178"/>
            <a:ext cx="8890002" cy="1138773"/>
          </a:xfrm>
          <a:prstGeom prst="rect">
            <a:avLst/>
          </a:prstGeom>
        </p:spPr>
        <p:txBody>
          <a:bodyPr wrap="square">
            <a:spAutoFit/>
          </a:bodyPr>
          <a:lstStyle/>
          <a:p>
            <a:pPr algn="ctr"/>
            <a:r>
              <a:rPr lang="en-GB" sz="4800" b="1" dirty="0">
                <a:solidFill>
                  <a:srgbClr val="CD0000"/>
                </a:solidFill>
                <a:latin typeface="Swiss721BT-Black"/>
              </a:rPr>
              <a:t>DSEAR Webinar</a:t>
            </a:r>
            <a:br>
              <a:rPr lang="en-GB" sz="4800" b="1" dirty="0">
                <a:solidFill>
                  <a:srgbClr val="CD0000"/>
                </a:solidFill>
                <a:latin typeface="Swiss721BT-Black"/>
              </a:rPr>
            </a:br>
            <a:r>
              <a:rPr lang="en-GB" sz="2000" b="1" dirty="0">
                <a:solidFill>
                  <a:srgbClr val="CD0000"/>
                </a:solidFill>
                <a:latin typeface="Swiss721BT-Black"/>
              </a:rPr>
              <a:t>Thursday 27</a:t>
            </a:r>
            <a:r>
              <a:rPr lang="en-GB" sz="2000" b="1" baseline="30000" dirty="0">
                <a:solidFill>
                  <a:srgbClr val="CD0000"/>
                </a:solidFill>
                <a:latin typeface="Swiss721BT-Black"/>
              </a:rPr>
              <a:t>th</a:t>
            </a:r>
            <a:r>
              <a:rPr lang="en-GB" sz="2000" b="1" dirty="0">
                <a:solidFill>
                  <a:srgbClr val="CD0000"/>
                </a:solidFill>
                <a:latin typeface="Swiss721BT-Black"/>
              </a:rPr>
              <a:t> January 2022</a:t>
            </a:r>
            <a:endParaRPr lang="en-GB" sz="1600" dirty="0"/>
          </a:p>
        </p:txBody>
      </p:sp>
    </p:spTree>
    <p:extLst>
      <p:ext uri="{BB962C8B-B14F-4D97-AF65-F5344CB8AC3E}">
        <p14:creationId xmlns:p14="http://schemas.microsoft.com/office/powerpoint/2010/main" val="13766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3PvOm5LCgrLu6xSSC.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hz4rzjgIpntfgjqA.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iL5emnOUNPR30LpB.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F1MR3WdWDCL6j0Tx.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FkZNxmAjsWzW8F0l.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j6u2OBda2pdTn5Ue.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jlhDpGAHLKqxOWJe.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IUVgHCTH-q576IM8.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IWxHV0PVHVUJ6MsR.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IVnewLnmoRx78zKo.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532" y="627296"/>
            <a:ext cx="2642935" cy="2364074"/>
          </a:xfrm>
          <a:prstGeom prst="rect">
            <a:avLst/>
          </a:prstGeom>
        </p:spPr>
      </p:pic>
      <p:sp>
        <p:nvSpPr>
          <p:cNvPr id="5" name="Rectangle 4"/>
          <p:cNvSpPr/>
          <p:nvPr/>
        </p:nvSpPr>
        <p:spPr>
          <a:xfrm>
            <a:off x="1650998" y="3212266"/>
            <a:ext cx="8890002" cy="2062103"/>
          </a:xfrm>
          <a:prstGeom prst="rect">
            <a:avLst/>
          </a:prstGeom>
        </p:spPr>
        <p:txBody>
          <a:bodyPr wrap="square">
            <a:spAutoFit/>
          </a:bodyPr>
          <a:lstStyle/>
          <a:p>
            <a:pPr algn="ctr"/>
            <a:r>
              <a:rPr lang="en-GB" sz="4800" b="1" dirty="0">
                <a:solidFill>
                  <a:srgbClr val="CD0000"/>
                </a:solidFill>
                <a:latin typeface="Swiss721BT-Black"/>
              </a:rPr>
              <a:t>Rebecca Crosland</a:t>
            </a:r>
            <a:br>
              <a:rPr lang="en-GB" sz="4800" b="1" dirty="0">
                <a:solidFill>
                  <a:srgbClr val="CD0000"/>
                </a:solidFill>
                <a:latin typeface="Swiss721BT-Black"/>
              </a:rPr>
            </a:br>
            <a:r>
              <a:rPr lang="en-GB" sz="4800" b="1" dirty="0">
                <a:solidFill>
                  <a:srgbClr val="CD0000"/>
                </a:solidFill>
                <a:latin typeface="Swiss721BT-Black"/>
              </a:rPr>
              <a:t>SHEP Chair</a:t>
            </a:r>
            <a:br>
              <a:rPr lang="en-GB" sz="4800" b="1" dirty="0">
                <a:solidFill>
                  <a:srgbClr val="CD0000"/>
                </a:solidFill>
                <a:latin typeface="Swiss721BT-Black"/>
              </a:rPr>
            </a:br>
            <a:r>
              <a:rPr lang="en-GB" sz="3200" b="1" dirty="0">
                <a:solidFill>
                  <a:srgbClr val="CD0000"/>
                </a:solidFill>
                <a:latin typeface="Swiss721BT-Black"/>
              </a:rPr>
              <a:t>(Head of Health &amp; Safety at BESA)</a:t>
            </a:r>
            <a:endParaRPr lang="en-GB"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JskmcnPckIa8m6gl.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NCKNH4-7uEBxqtWe.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QEhCrnGHxpbhNSTd.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SZlnFemctz6VMeRM.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ayr2OgGmpje77ZaH.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nOa_vA86c51GMXxI.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ewqBxncniE6-KwJq.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m6GD3VGPB4unGES1.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J2-KpahtLKOf93Gd1.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J6Tp3rXyRpY9vJrFW.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8000"/>
                    </a14:imgEffect>
                  </a14:imgLayer>
                </a14:imgProps>
              </a:ext>
            </a:extLst>
          </a:blip>
          <a:stretch>
            <a:fillRect/>
          </a:stretch>
        </p:blipFill>
        <p:spPr>
          <a:xfrm>
            <a:off x="7701212" y="2679747"/>
            <a:ext cx="4215724" cy="49555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532" y="627296"/>
            <a:ext cx="2642935" cy="2364074"/>
          </a:xfrm>
          <a:prstGeom prst="rect">
            <a:avLst/>
          </a:prstGeom>
        </p:spPr>
      </p:pic>
      <p:sp>
        <p:nvSpPr>
          <p:cNvPr id="3" name="TextBox 2"/>
          <p:cNvSpPr txBox="1"/>
          <p:nvPr/>
        </p:nvSpPr>
        <p:spPr>
          <a:xfrm>
            <a:off x="3907924" y="1184088"/>
            <a:ext cx="6869894" cy="830997"/>
          </a:xfrm>
          <a:prstGeom prst="rect">
            <a:avLst/>
          </a:prstGeom>
          <a:noFill/>
        </p:spPr>
        <p:txBody>
          <a:bodyPr wrap="none" rtlCol="0">
            <a:spAutoFit/>
          </a:bodyPr>
          <a:lstStyle/>
          <a:p>
            <a:r>
              <a:rPr lang="en-GB" sz="4800" b="1" dirty="0">
                <a:solidFill>
                  <a:srgbClr val="C00000"/>
                </a:solidFill>
              </a:rPr>
              <a:t>So what is / who is, SHEP?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72" y="2418440"/>
            <a:ext cx="2642935" cy="2364074"/>
          </a:xfrm>
          <a:prstGeom prst="rect">
            <a:avLst/>
          </a:prstGeom>
          <a:effectLst>
            <a:outerShdw blurRad="139700" dir="13500000" sy="23000" kx="1200000" algn="br" rotWithShape="0">
              <a:prstClr val="black">
                <a:alpha val="65000"/>
              </a:prstClr>
            </a:outerShdw>
          </a:effectLst>
          <a:scene3d>
            <a:camera prst="perspectiveContrastingRightFacing"/>
            <a:lightRig rig="threePt" dir="t"/>
          </a:scene3d>
          <a:sp3d extrusionH="82550" contourW="12700">
            <a:bevelT w="95250" h="120650"/>
            <a:extrusionClr>
              <a:srgbClr val="C00000"/>
            </a:extrusionClr>
            <a:contourClr>
              <a:srgbClr val="C00000"/>
            </a:contourClr>
          </a:sp3d>
        </p:spPr>
      </p:pic>
      <p:sp>
        <p:nvSpPr>
          <p:cNvPr id="2" name="Rectangle 1"/>
          <p:cNvSpPr/>
          <p:nvPr/>
        </p:nvSpPr>
        <p:spPr>
          <a:xfrm>
            <a:off x="4294871" y="2015085"/>
            <a:ext cx="6096000" cy="2246769"/>
          </a:xfrm>
          <a:prstGeom prst="rect">
            <a:avLst/>
          </a:prstGeom>
          <a:effectLst>
            <a:glow rad="228600">
              <a:schemeClr val="bg1"/>
            </a:glow>
          </a:effectLst>
        </p:spPr>
        <p:txBody>
          <a:bodyPr>
            <a:spAutoFit/>
          </a:bodyPr>
          <a:lstStyle/>
          <a:p>
            <a:pPr algn="ctr"/>
            <a:r>
              <a:rPr lang="en-GB" sz="2800" b="1" dirty="0">
                <a:solidFill>
                  <a:srgbClr val="C00000"/>
                </a:solidFill>
                <a:effectLst>
                  <a:glow rad="228600">
                    <a:schemeClr val="bg1">
                      <a:alpha val="40000"/>
                    </a:schemeClr>
                  </a:glow>
                </a:effectLst>
              </a:rPr>
              <a:t>For too long, the HSE has been regarded as a form of police force; an enforcement agency actively seeking out those failing to meet the latest set of H&amp;S regulations</a:t>
            </a:r>
          </a:p>
        </p:txBody>
      </p:sp>
    </p:spTree>
    <p:extLst>
      <p:ext uri="{BB962C8B-B14F-4D97-AF65-F5344CB8AC3E}">
        <p14:creationId xmlns:p14="http://schemas.microsoft.com/office/powerpoint/2010/main" val="162739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2.59259E-6 L -0.32865 0.2544 " pathEditMode="relative" rAng="0" ptsTypes="AA">
                                      <p:cBhvr>
                                        <p:cTn id="6" dur="1100" fill="hold"/>
                                        <p:tgtEl>
                                          <p:spTgt spid="4"/>
                                        </p:tgtEl>
                                        <p:attrNameLst>
                                          <p:attrName>ppt_x</p:attrName>
                                          <p:attrName>ppt_y</p:attrName>
                                        </p:attrNameLst>
                                      </p:cBhvr>
                                      <p:rCtr x="-16432" y="12708"/>
                                    </p:animMotion>
                                  </p:childTnLst>
                                </p:cTn>
                              </p:par>
                              <p:par>
                                <p:cTn id="7" presetID="4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100"/>
                                        <p:tgtEl>
                                          <p:spTgt spid="4"/>
                                        </p:tgtEl>
                                      </p:cBhvr>
                                    </p:animEffect>
                                    <p:anim calcmode="lin" valueType="num">
                                      <p:cBhvr>
                                        <p:cTn id="10" dur="1100" fill="hold"/>
                                        <p:tgtEl>
                                          <p:spTgt spid="4"/>
                                        </p:tgtEl>
                                        <p:attrNameLst>
                                          <p:attrName>ppt_w</p:attrName>
                                        </p:attrNameLst>
                                      </p:cBhvr>
                                      <p:tavLst>
                                        <p:tav tm="0" fmla="#ppt_w*sin(2.5*pi*$)">
                                          <p:val>
                                            <p:fltVal val="0"/>
                                          </p:val>
                                        </p:tav>
                                        <p:tav tm="100000">
                                          <p:val>
                                            <p:fltVal val="1"/>
                                          </p:val>
                                        </p:tav>
                                      </p:tavLst>
                                    </p:anim>
                                    <p:anim calcmode="lin" valueType="num">
                                      <p:cBhvr>
                                        <p:cTn id="11" dur="1100" fill="hold"/>
                                        <p:tgtEl>
                                          <p:spTgt spid="4"/>
                                        </p:tgtEl>
                                        <p:attrNameLst>
                                          <p:attrName>ppt_h</p:attrName>
                                        </p:attrNameLst>
                                      </p:cBhvr>
                                      <p:tavLst>
                                        <p:tav tm="0">
                                          <p:val>
                                            <p:strVal val="#ppt_h"/>
                                          </p:val>
                                        </p:tav>
                                        <p:tav tm="100000">
                                          <p:val>
                                            <p:strVal val="#ppt_h"/>
                                          </p:val>
                                        </p:tav>
                                      </p:tavLst>
                                    </p:anim>
                                  </p:childTnLst>
                                </p:cTn>
                              </p:par>
                              <p:par>
                                <p:cTn id="12" presetID="8" presetClass="emph" presetSubtype="0" fill="hold" nodeType="withEffect">
                                  <p:stCondLst>
                                    <p:cond delay="0"/>
                                  </p:stCondLst>
                                  <p:childTnLst>
                                    <p:animRot by="21600000">
                                      <p:cBhvr>
                                        <p:cTn id="13" dur="1100" fill="hold"/>
                                        <p:tgtEl>
                                          <p:spTgt spid="4"/>
                                        </p:tgtEl>
                                        <p:attrNameLst>
                                          <p:attrName>r</p:attrName>
                                        </p:attrNameLst>
                                      </p:cBhvr>
                                    </p:animRot>
                                  </p:childTnLst>
                                </p:cTn>
                              </p:par>
                            </p:childTnLst>
                          </p:cTn>
                        </p:par>
                        <p:par>
                          <p:cTn id="14" fill="hold">
                            <p:stCondLst>
                              <p:cond delay="1100"/>
                            </p:stCondLst>
                            <p:childTnLst>
                              <p:par>
                                <p:cTn id="15" presetID="53" presetClass="exit" presetSubtype="32" fill="hold" nodeType="afterEffect">
                                  <p:stCondLst>
                                    <p:cond delay="0"/>
                                  </p:stCondLst>
                                  <p:childTnLst>
                                    <p:anim calcmode="lin" valueType="num">
                                      <p:cBhvr>
                                        <p:cTn id="16" dur="500"/>
                                        <p:tgtEl>
                                          <p:spTgt spid="4"/>
                                        </p:tgtEl>
                                        <p:attrNameLst>
                                          <p:attrName>ppt_w</p:attrName>
                                        </p:attrNameLst>
                                      </p:cBhvr>
                                      <p:tavLst>
                                        <p:tav tm="0">
                                          <p:val>
                                            <p:strVal val="ppt_w"/>
                                          </p:val>
                                        </p:tav>
                                        <p:tav tm="100000">
                                          <p:val>
                                            <p:fltVal val="0"/>
                                          </p:val>
                                        </p:tav>
                                      </p:tavLst>
                                    </p:anim>
                                    <p:anim calcmode="lin" valueType="num">
                                      <p:cBhvr>
                                        <p:cTn id="17" dur="500"/>
                                        <p:tgtEl>
                                          <p:spTgt spid="4"/>
                                        </p:tgtEl>
                                        <p:attrNameLst>
                                          <p:attrName>ppt_h</p:attrName>
                                        </p:attrNameLst>
                                      </p:cBhvr>
                                      <p:tavLst>
                                        <p:tav tm="0">
                                          <p:val>
                                            <p:strVal val="ppt_h"/>
                                          </p:val>
                                        </p:tav>
                                        <p:tav tm="100000">
                                          <p:val>
                                            <p:fltVal val="0"/>
                                          </p:val>
                                        </p:tav>
                                      </p:tavLst>
                                    </p:anim>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6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par>
                                <p:cTn id="33" presetID="10" presetClass="entr" presetSubtype="0" fill="hold" nodeType="withEffect">
                                  <p:stCondLst>
                                    <p:cond delay="2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gESSl0uPAHsSo5dG.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hTt_GXBgM3TCS4V_.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iMskgaBm-0lfPQg_.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lRbe98mpgk25eisa.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mkvXKpGJMWfIxZqq.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J0jqFD7d3XiQbWXjo.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o75RVO6zE4V9Q35X.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m8Y6RF3fLsR_3TEF.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O70MHrPfiU5pSwQJw.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O9d48L0_RpAM-_-M_.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66449" y="3427028"/>
            <a:ext cx="3681951" cy="2710972"/>
          </a:xfrm>
          <a:prstGeom prst="rect">
            <a:avLst/>
          </a:prstGeom>
        </p:spPr>
      </p:pic>
      <p:pic>
        <p:nvPicPr>
          <p:cNvPr id="7" name="Picture 6"/>
          <p:cNvPicPr>
            <a:picLocks noChangeAspect="1"/>
          </p:cNvPicPr>
          <p:nvPr/>
        </p:nvPicPr>
        <p:blipFill>
          <a:blip r:embed="rId3"/>
          <a:stretch>
            <a:fillRect/>
          </a:stretch>
        </p:blipFill>
        <p:spPr>
          <a:xfrm>
            <a:off x="7890775" y="1636916"/>
            <a:ext cx="4788906" cy="2772524"/>
          </a:xfrm>
          <a:prstGeom prst="rect">
            <a:avLst/>
          </a:prstGeom>
          <a:effectLst>
            <a:softEdge rad="317500"/>
          </a:effectLst>
        </p:spPr>
      </p:pic>
      <p:sp>
        <p:nvSpPr>
          <p:cNvPr id="3" name="TextBox 2"/>
          <p:cNvSpPr txBox="1"/>
          <p:nvPr/>
        </p:nvSpPr>
        <p:spPr>
          <a:xfrm>
            <a:off x="3907924" y="1184088"/>
            <a:ext cx="6869894" cy="830997"/>
          </a:xfrm>
          <a:prstGeom prst="rect">
            <a:avLst/>
          </a:prstGeom>
          <a:noFill/>
        </p:spPr>
        <p:txBody>
          <a:bodyPr wrap="none" rtlCol="0">
            <a:spAutoFit/>
          </a:bodyPr>
          <a:lstStyle/>
          <a:p>
            <a:r>
              <a:rPr lang="en-GB" sz="4800" b="1" dirty="0">
                <a:solidFill>
                  <a:srgbClr val="C00000"/>
                </a:solidFill>
              </a:rPr>
              <a:t>So what is / who is, SHEP?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72" y="2418440"/>
            <a:ext cx="2642935" cy="2364074"/>
          </a:xfrm>
          <a:prstGeom prst="rect">
            <a:avLst/>
          </a:prstGeom>
          <a:effectLst>
            <a:outerShdw blurRad="139700" dir="13500000" sy="23000" kx="1200000" algn="br" rotWithShape="0">
              <a:prstClr val="black">
                <a:alpha val="65000"/>
              </a:prstClr>
            </a:outerShdw>
          </a:effectLst>
          <a:scene3d>
            <a:camera prst="perspectiveContrastingRightFacing"/>
            <a:lightRig rig="threePt" dir="t"/>
          </a:scene3d>
          <a:sp3d extrusionH="82550" contourW="12700">
            <a:bevelT w="95250" h="120650"/>
            <a:extrusionClr>
              <a:srgbClr val="C00000"/>
            </a:extrusionClr>
            <a:contourClr>
              <a:srgbClr val="C00000"/>
            </a:contourClr>
          </a:sp3d>
        </p:spPr>
      </p:pic>
      <p:sp>
        <p:nvSpPr>
          <p:cNvPr id="2" name="Rectangle 1"/>
          <p:cNvSpPr/>
          <p:nvPr/>
        </p:nvSpPr>
        <p:spPr>
          <a:xfrm>
            <a:off x="3907924" y="2001456"/>
            <a:ext cx="6096000" cy="1569660"/>
          </a:xfrm>
          <a:prstGeom prst="rect">
            <a:avLst/>
          </a:prstGeom>
        </p:spPr>
        <p:txBody>
          <a:bodyPr>
            <a:spAutoFit/>
          </a:bodyPr>
          <a:lstStyle/>
          <a:p>
            <a:r>
              <a:rPr lang="en-GB" sz="2400" b="1" dirty="0">
                <a:solidFill>
                  <a:srgbClr val="C00000"/>
                </a:solidFill>
                <a:effectLst>
                  <a:glow rad="228600">
                    <a:schemeClr val="bg1"/>
                  </a:glow>
                </a:effectLst>
              </a:rPr>
              <a:t>In reality, the last thing that the HSE wish to do, is prosecute organisations and individuals with whom they could have engaged long before the situation reached litigation. </a:t>
            </a:r>
          </a:p>
        </p:txBody>
      </p:sp>
      <p:sp>
        <p:nvSpPr>
          <p:cNvPr id="6" name="Rectangle 5"/>
          <p:cNvSpPr/>
          <p:nvPr/>
        </p:nvSpPr>
        <p:spPr>
          <a:xfrm>
            <a:off x="6096000" y="4441978"/>
            <a:ext cx="6096000" cy="1569660"/>
          </a:xfrm>
          <a:prstGeom prst="rect">
            <a:avLst/>
          </a:prstGeom>
        </p:spPr>
        <p:txBody>
          <a:bodyPr>
            <a:spAutoFit/>
          </a:bodyPr>
          <a:lstStyle/>
          <a:p>
            <a:r>
              <a:rPr lang="en-GB" sz="2400" b="1" i="1" dirty="0"/>
              <a:t>The HSE is about protecting lives and improving our working environment. Indeed, this mission is manifest in their strategy document; </a:t>
            </a:r>
            <a:r>
              <a:rPr lang="en-GB" sz="2400" b="1" i="1" dirty="0">
                <a:solidFill>
                  <a:srgbClr val="C00000"/>
                </a:solidFill>
              </a:rPr>
              <a:t>“Helping GB Work-well.”</a:t>
            </a:r>
          </a:p>
        </p:txBody>
      </p:sp>
    </p:spTree>
    <p:extLst>
      <p:ext uri="{BB962C8B-B14F-4D97-AF65-F5344CB8AC3E}">
        <p14:creationId xmlns:p14="http://schemas.microsoft.com/office/powerpoint/2010/main" val="262320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yCMt1Mjgex0Xck_5.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OAQ489tiru2RMm2bY.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m9ggvi-PpgWfIoHQ.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rYhWA7I6-GVW-k2l.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ImC7UvFjXYrnncO3M.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y1cNQhsg3odtRE5d.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mzZRUpG4RkoVOQw3M.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n2Vx7ViorUdUrnH55.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nAA1tImhPAYhau8BQ.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9" y="0"/>
            <a:ext cx="12200181" cy="7682048"/>
          </a:xfrm>
          <a:prstGeom prst="rect">
            <a:avLst/>
          </a:prstGeom>
        </p:spPr>
      </p:pic>
      <p:sp>
        <p:nvSpPr>
          <p:cNvPr id="2" name="Rectangle 1">
            <a:extLst>
              <a:ext uri="{FF2B5EF4-FFF2-40B4-BE49-F238E27FC236}">
                <a16:creationId xmlns:a16="http://schemas.microsoft.com/office/drawing/2014/main" id="{59F40AD2-A86E-1747-B665-D518039B8451}"/>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0B9979C9-E062-2045-8CB6-1F2D7D9B2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7" name="TextBox 6">
            <a:extLst>
              <a:ext uri="{FF2B5EF4-FFF2-40B4-BE49-F238E27FC236}">
                <a16:creationId xmlns:a16="http://schemas.microsoft.com/office/drawing/2014/main" id="{6FFB56A9-0D1D-5C4D-8BE4-BD433B411504}"/>
              </a:ext>
            </a:extLst>
          </p:cNvPr>
          <p:cNvSpPr txBox="1"/>
          <p:nvPr/>
        </p:nvSpPr>
        <p:spPr>
          <a:xfrm>
            <a:off x="2200075" y="1316269"/>
            <a:ext cx="8145758" cy="2779607"/>
          </a:xfrm>
          <a:prstGeom prst="rect">
            <a:avLst/>
          </a:prstGeom>
          <a:noFill/>
        </p:spPr>
        <p:txBody>
          <a:bodyPr wrap="square" rtlCol="0" anchor="t">
            <a:spAutoFit/>
          </a:bodyPr>
          <a:lstStyle/>
          <a:p>
            <a:pPr algn="ctr" defTabSz="554492"/>
            <a:r>
              <a:rPr lang="en-GB" sz="5821" dirty="0">
                <a:solidFill>
                  <a:srgbClr val="FFFF00"/>
                </a:solidFill>
                <a:latin typeface="Bebas Neue" panose="020B0606020202050201" pitchFamily="34" charset="77"/>
                <a:cs typeface="Calibri"/>
              </a:rPr>
              <a:t>ATEX </a:t>
            </a:r>
          </a:p>
          <a:p>
            <a:pPr algn="ctr" defTabSz="554492"/>
            <a:r>
              <a:rPr lang="en-GB" sz="5821" dirty="0">
                <a:solidFill>
                  <a:srgbClr val="FFFF00"/>
                </a:solidFill>
                <a:latin typeface="Bebas Neue" panose="020B0606020202050201" pitchFamily="34" charset="77"/>
                <a:cs typeface="Calibri"/>
              </a:rPr>
              <a:t>We don’t know What We don’t Know</a:t>
            </a:r>
          </a:p>
        </p:txBody>
      </p:sp>
    </p:spTree>
    <p:extLst>
      <p:ext uri="{BB962C8B-B14F-4D97-AF65-F5344CB8AC3E}">
        <p14:creationId xmlns:p14="http://schemas.microsoft.com/office/powerpoint/2010/main" val="3473906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7924" y="1184088"/>
            <a:ext cx="6869894" cy="830997"/>
          </a:xfrm>
          <a:prstGeom prst="rect">
            <a:avLst/>
          </a:prstGeom>
          <a:noFill/>
        </p:spPr>
        <p:txBody>
          <a:bodyPr wrap="none" rtlCol="0">
            <a:spAutoFit/>
          </a:bodyPr>
          <a:lstStyle/>
          <a:p>
            <a:r>
              <a:rPr lang="en-GB" sz="4800" b="1" dirty="0">
                <a:solidFill>
                  <a:srgbClr val="C00000"/>
                </a:solidFill>
              </a:rPr>
              <a:t>So what is / who is, SHEP?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72" y="2418440"/>
            <a:ext cx="2642935" cy="2364074"/>
          </a:xfrm>
          <a:prstGeom prst="rect">
            <a:avLst/>
          </a:prstGeom>
          <a:effectLst>
            <a:outerShdw blurRad="139700" dir="13500000" sy="23000" kx="1200000" algn="br" rotWithShape="0">
              <a:prstClr val="black">
                <a:alpha val="65000"/>
              </a:prstClr>
            </a:outerShdw>
          </a:effectLst>
          <a:scene3d>
            <a:camera prst="perspectiveContrastingRightFacing"/>
            <a:lightRig rig="threePt" dir="t"/>
          </a:scene3d>
          <a:sp3d extrusionH="82550" contourW="12700">
            <a:bevelT w="95250" h="120650"/>
            <a:extrusionClr>
              <a:srgbClr val="C00000"/>
            </a:extrusionClr>
            <a:contourClr>
              <a:srgbClr val="C00000"/>
            </a:contourClr>
          </a:sp3d>
        </p:spPr>
      </p:pic>
      <p:sp>
        <p:nvSpPr>
          <p:cNvPr id="2" name="Rectangle 1"/>
          <p:cNvSpPr/>
          <p:nvPr/>
        </p:nvSpPr>
        <p:spPr>
          <a:xfrm>
            <a:off x="2826751" y="2015085"/>
            <a:ext cx="9032239" cy="2246769"/>
          </a:xfrm>
          <a:prstGeom prst="rect">
            <a:avLst/>
          </a:prstGeom>
        </p:spPr>
        <p:txBody>
          <a:bodyPr wrap="square">
            <a:spAutoFit/>
          </a:bodyPr>
          <a:lstStyle/>
          <a:p>
            <a:pPr algn="ctr"/>
            <a:r>
              <a:rPr lang="en-GB" sz="2800" b="1" dirty="0"/>
              <a:t>HSE cannot achieve this objective alone. </a:t>
            </a:r>
            <a:r>
              <a:rPr lang="en-GB" sz="2800" b="1" dirty="0">
                <a:solidFill>
                  <a:srgbClr val="C00000"/>
                </a:solidFill>
              </a:rPr>
              <a:t>It requires the co-operation and support of the whole of British industry.  It requires an on-going dialogue between the two parties; a partnership; hence the creation of the Safety &amp; Health in Engineering Partnership or “SHEP”</a:t>
            </a:r>
          </a:p>
        </p:txBody>
      </p:sp>
      <p:pic>
        <p:nvPicPr>
          <p:cNvPr id="6" name="Picture 5"/>
          <p:cNvPicPr>
            <a:picLocks noChangeAspect="1"/>
          </p:cNvPicPr>
          <p:nvPr/>
        </p:nvPicPr>
        <p:blipFill>
          <a:blip r:embed="rId3"/>
          <a:stretch>
            <a:fillRect/>
          </a:stretch>
        </p:blipFill>
        <p:spPr>
          <a:xfrm>
            <a:off x="4886807" y="4261854"/>
            <a:ext cx="4490873" cy="2382786"/>
          </a:xfrm>
          <a:prstGeom prst="rect">
            <a:avLst/>
          </a:prstGeom>
          <a:effectLst>
            <a:outerShdw blurRad="419100" dist="38100" dir="5400000" sx="111000" sy="111000" algn="t" rotWithShape="0">
              <a:prstClr val="black">
                <a:alpha val="81000"/>
              </a:prstClr>
            </a:outerShdw>
          </a:effectLst>
          <a:scene3d>
            <a:camera prst="orthographicFront"/>
            <a:lightRig rig="threePt" dir="t"/>
          </a:scene3d>
          <a:sp3d prstMaterial="dkEdge">
            <a:bevelT w="101600" h="107950"/>
            <a:bevelB w="69850" h="133350"/>
          </a:sp3d>
        </p:spPr>
      </p:pic>
    </p:spTree>
    <p:extLst>
      <p:ext uri="{BB962C8B-B14F-4D97-AF65-F5344CB8AC3E}">
        <p14:creationId xmlns:p14="http://schemas.microsoft.com/office/powerpoint/2010/main" val="23696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US" sz="1092">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4" name="TextBox 3">
            <a:extLst>
              <a:ext uri="{FF2B5EF4-FFF2-40B4-BE49-F238E27FC236}">
                <a16:creationId xmlns:a16="http://schemas.microsoft.com/office/drawing/2014/main" id="{6FFB56A9-0D1D-5C4D-8BE4-BD433B411504}"/>
              </a:ext>
            </a:extLst>
          </p:cNvPr>
          <p:cNvSpPr txBox="1"/>
          <p:nvPr/>
        </p:nvSpPr>
        <p:spPr>
          <a:xfrm>
            <a:off x="1431383" y="262352"/>
            <a:ext cx="1667983" cy="428259"/>
          </a:xfrm>
          <a:prstGeom prst="rect">
            <a:avLst/>
          </a:prstGeom>
          <a:noFill/>
        </p:spPr>
        <p:txBody>
          <a:bodyPr anchor="t" rtlCol="0" wrap="square">
            <a:spAutoFit/>
          </a:bodyPr>
          <a:lstStyle/>
          <a:p>
            <a:pPr defTabSz="554492"/>
            <a:r>
              <a:rPr b="1" dirty="0" lang="en-GB" sz="2183">
                <a:solidFill>
                  <a:srgbClr val="00A3DB"/>
                </a:solidFill>
                <a:latin charset="0" panose="020B0604020202020204" pitchFamily="34" typeface="Arial"/>
                <a:cs charset="0" panose="020B0604020202020204" pitchFamily="34" typeface="Arial"/>
              </a:rPr>
              <a:t>My History</a:t>
            </a:r>
            <a:endParaRPr b="1" dirty="0" lang="en-GB" sz="2183">
              <a:solidFill>
                <a:prstClr val="white"/>
              </a:solidFill>
              <a:latin charset="0" panose="020B0604020202020204" pitchFamily="34" typeface="Arial"/>
              <a:cs charset="0" panose="020B0604020202020204" pitchFamily="34" typeface="Arial"/>
            </a:endParaRPr>
          </a:p>
        </p:txBody>
      </p:sp>
      <p:pic>
        <p:nvPicPr>
          <p:cNvPr id="5" name="Picture 4"/>
          <p:cNvPicPr>
            <a:picLocks noChangeAspect="1"/>
          </p:cNvPicPr>
          <p:nvPr/>
        </p:nvPicPr>
        <p:blipFill>
          <a:blip cstate="print" r:embed="rId4">
            <a:extLst>
              <a:ext uri="{28A0092B-C50C-407E-A947-70E740481C1C}">
                <a14:useLocalDpi xmlns:a14="http://schemas.microsoft.com/office/drawing/2010/main" val="0"/>
              </a:ext>
            </a:extLst>
          </a:blip>
          <a:stretch>
            <a:fillRect/>
          </a:stretch>
        </p:blipFill>
        <p:spPr>
          <a:xfrm>
            <a:off x="605549" y="1591481"/>
            <a:ext cx="3984592" cy="2988444"/>
          </a:xfrm>
          <a:prstGeom prst="rect">
            <a:avLst/>
          </a:prstGeom>
        </p:spPr>
      </p:pic>
      <p:pic>
        <p:nvPicPr>
          <p:cNvPr id="6" name="Picture 5"/>
          <p:cNvPicPr>
            <a:picLocks noChangeAspect="1"/>
          </p:cNvPicPr>
          <p:nvPr/>
        </p:nvPicPr>
        <p:blipFill rotWithShape="1">
          <a:blip cstate="print" r:embed="rId5">
            <a:extLst>
              <a:ext uri="{28A0092B-C50C-407E-A947-70E740481C1C}">
                <a14:useLocalDpi xmlns:a14="http://schemas.microsoft.com/office/drawing/2010/main" val="0"/>
              </a:ext>
            </a:extLst>
          </a:blip>
          <a:srcRect b="-44"/>
          <a:stretch/>
        </p:blipFill>
        <p:spPr>
          <a:xfrm rot="21226515">
            <a:off x="582686" y="990558"/>
            <a:ext cx="3947990" cy="4215629"/>
          </a:xfrm>
          <a:prstGeom prst="rect">
            <a:avLst/>
          </a:prstGeom>
        </p:spPr>
      </p:pic>
      <p:pic>
        <p:nvPicPr>
          <p:cNvPr id="7" name="Picture 6"/>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rot="587517">
            <a:off x="455167" y="1866562"/>
            <a:ext cx="4067714" cy="3050785"/>
          </a:xfrm>
          <a:prstGeom prst="rect">
            <a:avLst/>
          </a:prstGeom>
        </p:spPr>
      </p:pic>
      <p:pic>
        <p:nvPicPr>
          <p:cNvPr id="8" name="Picture 7"/>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rot="1048881">
            <a:off x="414420" y="2116002"/>
            <a:ext cx="3701910" cy="2467940"/>
          </a:xfrm>
          <a:prstGeom prst="rect">
            <a:avLst/>
          </a:prstGeom>
        </p:spPr>
      </p:pic>
      <p:sp>
        <p:nvSpPr>
          <p:cNvPr id="9" name="Rectangle 8"/>
          <p:cNvSpPr/>
          <p:nvPr/>
        </p:nvSpPr>
        <p:spPr>
          <a:xfrm>
            <a:off x="1973887" y="5595011"/>
            <a:ext cx="1799700" cy="428259"/>
          </a:xfrm>
          <a:prstGeom prst="rect">
            <a:avLst/>
          </a:prstGeom>
        </p:spPr>
        <p:txBody>
          <a:bodyPr wrap="square">
            <a:spAutoFit/>
          </a:bodyPr>
          <a:lstStyle/>
          <a:p>
            <a:pPr algn="ctr" defTabSz="554492"/>
            <a:r>
              <a:rPr b="1" dirty="0" lang="en-GB" sz="2183">
                <a:solidFill>
                  <a:srgbClr val="00A3DB"/>
                </a:solidFill>
                <a:latin charset="0" panose="020B0604020202020204" pitchFamily="34" typeface="Arial"/>
                <a:cs charset="0" panose="020B0604020202020204" pitchFamily="34" typeface="Arial"/>
              </a:rPr>
              <a:t>23 years</a:t>
            </a:r>
            <a:endParaRPr b="1" dirty="0" lang="en-GB" sz="2183">
              <a:solidFill>
                <a:prstClr val="white"/>
              </a:solidFill>
              <a:latin charset="0" panose="020B0604020202020204" pitchFamily="34" typeface="Arial"/>
              <a:cs charset="0" panose="020B0604020202020204" pitchFamily="34" typeface="Arial"/>
            </a:endParaRPr>
          </a:p>
        </p:txBody>
      </p:sp>
      <p:sp>
        <p:nvSpPr>
          <p:cNvPr id="10" name="Rectangle 9"/>
          <p:cNvSpPr/>
          <p:nvPr/>
        </p:nvSpPr>
        <p:spPr>
          <a:xfrm>
            <a:off x="278752" y="5904317"/>
            <a:ext cx="5189971" cy="428259"/>
          </a:xfrm>
          <a:prstGeom prst="rect">
            <a:avLst/>
          </a:prstGeom>
        </p:spPr>
        <p:txBody>
          <a:bodyPr wrap="square">
            <a:spAutoFit/>
          </a:bodyPr>
          <a:lstStyle/>
          <a:p>
            <a:pPr algn="ctr" defTabSz="554492"/>
            <a:r>
              <a:rPr b="1" dirty="0" lang="en-GB" sz="2183">
                <a:solidFill>
                  <a:srgbClr val="00A3DB"/>
                </a:solidFill>
                <a:latin charset="0" panose="020B0604020202020204" pitchFamily="34" typeface="Arial"/>
                <a:cs charset="0" panose="020B0604020202020204" pitchFamily="34" typeface="Arial"/>
              </a:rPr>
              <a:t>Who is taking care of them now?!</a:t>
            </a:r>
            <a:endParaRPr b="1" dirty="0" lang="en-GB" sz="2183">
              <a:solidFill>
                <a:prstClr val="white"/>
              </a:solidFill>
              <a:latin charset="0" panose="020B0604020202020204" pitchFamily="34" typeface="Arial"/>
              <a:cs charset="0" panose="020B0604020202020204" pitchFamily="34" typeface="Arial"/>
            </a:endParaRPr>
          </a:p>
        </p:txBody>
      </p:sp>
      <p:pic>
        <p:nvPicPr>
          <p:cNvPr id="11" name="Picture 10"/>
          <p:cNvPicPr>
            <a:picLocks noChangeAspect="1"/>
          </p:cNvPicPr>
          <p:nvPr/>
        </p:nvPicPr>
        <p:blipFill rotWithShape="1">
          <a:blip cstate="print" r:embed="rId8">
            <a:extLst>
              <a:ext uri="{28A0092B-C50C-407E-A947-70E740481C1C}">
                <a14:useLocalDpi xmlns:a14="http://schemas.microsoft.com/office/drawing/2010/main" val="0"/>
              </a:ext>
            </a:extLst>
          </a:blip>
          <a:srcRect b="-2" r="52"/>
          <a:stretch/>
        </p:blipFill>
        <p:spPr>
          <a:xfrm rot="5400000">
            <a:off x="694944" y="1428851"/>
            <a:ext cx="3975727" cy="3437429"/>
          </a:xfrm>
          <a:prstGeom prst="rect">
            <a:avLst/>
          </a:prstGeom>
        </p:spPr>
      </p:pic>
      <p:sp>
        <p:nvSpPr>
          <p:cNvPr id="13" name="TextBox 12">
            <a:extLst>
              <a:ext uri="{FF2B5EF4-FFF2-40B4-BE49-F238E27FC236}">
                <a16:creationId xmlns:a16="http://schemas.microsoft.com/office/drawing/2014/main" id="{15A57715-FF7A-4DCA-A191-47BE23710993}"/>
              </a:ext>
            </a:extLst>
          </p:cNvPr>
          <p:cNvSpPr txBox="1"/>
          <p:nvPr/>
        </p:nvSpPr>
        <p:spPr>
          <a:xfrm>
            <a:off x="5468723" y="663468"/>
            <a:ext cx="5332666" cy="3378169"/>
          </a:xfrm>
          <a:prstGeom prst="rect">
            <a:avLst/>
          </a:prstGeom>
          <a:solidFill>
            <a:srgbClr val="002060"/>
          </a:solidFill>
        </p:spPr>
        <p:txBody>
          <a:bodyPr wrap="square">
            <a:spAutoFit/>
          </a:bodyPr>
          <a:lstStyle/>
          <a:p>
            <a:pPr algn="ctr" defTabSz="554492">
              <a:lnSpc>
                <a:spcPct val="107000"/>
              </a:lnSpc>
              <a:spcAft>
                <a:spcPts val="485"/>
              </a:spcAft>
            </a:pPr>
            <a:r>
              <a:rPr b="1" dirty="0" lang="en-GB" sz="3275" u="sng">
                <a:solidFill>
                  <a:srgbClr val="00A3DB"/>
                </a:solidFill>
                <a:latin charset="0" panose="020B0604020202020204" pitchFamily="34" typeface="Arial"/>
                <a:ea charset="0" panose="020F0502020204030204" pitchFamily="34" typeface="Calibri"/>
                <a:cs charset="0" panose="020B0604020202020204" pitchFamily="34" typeface="Arial"/>
              </a:rPr>
              <a:t>Aims</a:t>
            </a:r>
          </a:p>
          <a:p>
            <a:pPr defTabSz="554492" indent="-346558" marL="346558">
              <a:lnSpc>
                <a:spcPct val="107000"/>
              </a:lnSpc>
              <a:spcAft>
                <a:spcPts val="485"/>
              </a:spcAft>
              <a:buFont charset="0" panose="020B0604020202020204" pitchFamily="34" typeface="Arial"/>
              <a:buChar char="•"/>
            </a:pPr>
            <a:r>
              <a:rPr b="1" dirty="0" lang="en-GB" sz="2183">
                <a:solidFill>
                  <a:srgbClr val="00A3DB"/>
                </a:solidFill>
                <a:latin charset="0" panose="020B0604020202020204" pitchFamily="34" typeface="Arial"/>
                <a:cs charset="0" panose="020B0604020202020204" pitchFamily="34" typeface="Arial"/>
              </a:rPr>
              <a:t>How can we guarantee Hazardous Area equipment is safe?</a:t>
            </a:r>
          </a:p>
          <a:p>
            <a:pPr defTabSz="554492" indent="-346558" marL="346558">
              <a:lnSpc>
                <a:spcPct val="107000"/>
              </a:lnSpc>
              <a:spcAft>
                <a:spcPts val="485"/>
              </a:spcAft>
              <a:buFont charset="0" panose="020B0604020202020204" pitchFamily="34" typeface="Arial"/>
              <a:buChar char="•"/>
            </a:pPr>
            <a:r>
              <a:rPr b="1" dirty="0" lang="en-GB" sz="2183">
                <a:solidFill>
                  <a:srgbClr val="00A3DB"/>
                </a:solidFill>
                <a:latin charset="0" panose="020B0604020202020204" pitchFamily="34" typeface="Arial"/>
                <a:ea charset="0" panose="020F0502020204030204" pitchFamily="34" typeface="Calibri"/>
                <a:cs charset="0" panose="020B0604020202020204" pitchFamily="34" typeface="Arial"/>
              </a:rPr>
              <a:t>What are the relevant standards for product assessments for non-electrical equipment to ATEX</a:t>
            </a:r>
            <a:endParaRPr b="1" dirty="0" lang="en-GB" sz="2183">
              <a:solidFill>
                <a:srgbClr val="00A3DB"/>
              </a:solidFill>
              <a:latin charset="0" panose="020B0604020202020204" pitchFamily="34" typeface="Arial"/>
              <a:cs charset="0" panose="020B0604020202020204" pitchFamily="34" typeface="Arial"/>
            </a:endParaRPr>
          </a:p>
          <a:p>
            <a:pPr defTabSz="554492" indent="-346558" marL="346558">
              <a:lnSpc>
                <a:spcPct val="107000"/>
              </a:lnSpc>
              <a:spcAft>
                <a:spcPts val="485"/>
              </a:spcAft>
              <a:buFont charset="0" panose="020B0604020202020204" pitchFamily="34" typeface="Arial"/>
              <a:buChar char="•"/>
            </a:pPr>
            <a:r>
              <a:rPr b="1" dirty="0" lang="en-GB" sz="2183">
                <a:solidFill>
                  <a:srgbClr val="00A3DB"/>
                </a:solidFill>
                <a:latin charset="0" panose="020B0604020202020204" pitchFamily="34" typeface="Arial"/>
                <a:ea charset="0" panose="020F0502020204030204" pitchFamily="34" typeface="Calibri"/>
                <a:cs charset="0" panose="020B0604020202020204" pitchFamily="34" typeface="Arial"/>
              </a:rPr>
              <a:t>What is technical compliance?</a:t>
            </a:r>
          </a:p>
          <a:p>
            <a:pPr defTabSz="554492" indent="-346558" marL="346558">
              <a:lnSpc>
                <a:spcPct val="107000"/>
              </a:lnSpc>
              <a:spcAft>
                <a:spcPts val="485"/>
              </a:spcAft>
              <a:buFont charset="0" panose="020B0604020202020204" pitchFamily="34" typeface="Arial"/>
              <a:buChar char="•"/>
            </a:pPr>
            <a:r>
              <a:rPr b="1" dirty="0" lang="en-GB" sz="2183">
                <a:solidFill>
                  <a:srgbClr val="00A3DB"/>
                </a:solidFill>
                <a:latin charset="0" panose="020B0604020202020204" pitchFamily="34" typeface="Arial"/>
                <a:ea charset="0" panose="020F0502020204030204" pitchFamily="34" typeface="Calibri"/>
                <a:cs charset="0" panose="020B0604020202020204" pitchFamily="34" typeface="Arial"/>
              </a:rPr>
              <a:t>Examples of issues with ATEX</a:t>
            </a:r>
            <a:endParaRPr b="1" dirty="0" lang="en-GB" sz="2183">
              <a:solidFill>
                <a:srgbClr val="00A3DB"/>
              </a:solidFill>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415258069"/>
      </p:ext>
    </p:extLst>
  </p:cSld>
  <p:clrMapOvr>
    <a:masterClrMapping/>
  </p:clrMapOvr>
  <mc:AlternateContent xmlns:mc="http://schemas.openxmlformats.org/markup-compatibility/2006">
    <mc:Choice xmlns:p14="http://schemas.microsoft.com/office/powerpoint/2010/main" Requires="p14">
      <p:transition p14:dur="700" spd="med">
        <p:fade/>
      </p:transition>
    </mc:Choice>
    <mc:Fallback>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20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6"/>
                                        </p:tgtEl>
                                        <p:attrNameLst>
                                          <p:attrName>style.visibility</p:attrName>
                                        </p:attrNameLst>
                                      </p:cBhvr>
                                      <p:to>
                                        <p:strVal val="visible"/>
                                      </p:to>
                                    </p:set>
                                    <p:animEffect filter="fade" transition="in">
                                      <p:cBhvr>
                                        <p:cTn dur="2000" id="12"/>
                                        <p:tgtEl>
                                          <p:spTgt spid="6"/>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7"/>
                                        </p:tgtEl>
                                        <p:attrNameLst>
                                          <p:attrName>style.visibility</p:attrName>
                                        </p:attrNameLst>
                                      </p:cBhvr>
                                      <p:to>
                                        <p:strVal val="visible"/>
                                      </p:to>
                                    </p:set>
                                    <p:animEffect filter="fade" transition="in">
                                      <p:cBhvr>
                                        <p:cTn dur="2000" id="17"/>
                                        <p:tgtEl>
                                          <p:spTgt spid="7"/>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10" presetSubtype="0">
                                  <p:stCondLst>
                                    <p:cond delay="0"/>
                                  </p:stCondLst>
                                  <p:childTnLst>
                                    <p:set>
                                      <p:cBhvr>
                                        <p:cTn dur="1" fill="hold" id="21">
                                          <p:stCondLst>
                                            <p:cond delay="0"/>
                                          </p:stCondLst>
                                        </p:cTn>
                                        <p:tgtEl>
                                          <p:spTgt spid="8"/>
                                        </p:tgtEl>
                                        <p:attrNameLst>
                                          <p:attrName>style.visibility</p:attrName>
                                        </p:attrNameLst>
                                      </p:cBhvr>
                                      <p:to>
                                        <p:strVal val="visible"/>
                                      </p:to>
                                    </p:set>
                                    <p:animEffect filter="fade" transition="in">
                                      <p:cBhvr>
                                        <p:cTn dur="2000" id="22"/>
                                        <p:tgtEl>
                                          <p:spTgt spid="8"/>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10" presetSubtype="0">
                                  <p:stCondLst>
                                    <p:cond delay="0"/>
                                  </p:stCondLst>
                                  <p:childTnLst>
                                    <p:set>
                                      <p:cBhvr>
                                        <p:cTn dur="1" fill="hold" id="26">
                                          <p:stCondLst>
                                            <p:cond delay="0"/>
                                          </p:stCondLst>
                                        </p:cTn>
                                        <p:tgtEl>
                                          <p:spTgt spid="11"/>
                                        </p:tgtEl>
                                        <p:attrNameLst>
                                          <p:attrName>style.visibility</p:attrName>
                                        </p:attrNameLst>
                                      </p:cBhvr>
                                      <p:to>
                                        <p:strVal val="visible"/>
                                      </p:to>
                                    </p:set>
                                    <p:animEffect filter="fade" transition="in">
                                      <p:cBhvr>
                                        <p:cTn dur="2000" id="27"/>
                                        <p:tgtEl>
                                          <p:spTgt spid="11"/>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9"/>
                                        </p:tgtEl>
                                        <p:attrNameLst>
                                          <p:attrName>style.visibility</p:attrName>
                                        </p:attrNameLst>
                                      </p:cBhvr>
                                      <p:to>
                                        <p:strVal val="visible"/>
                                      </p:to>
                                    </p:set>
                                    <p:animEffect filter="fade" transition="in">
                                      <p:cBhvr>
                                        <p:cTn dur="2000" id="32"/>
                                        <p:tgtEl>
                                          <p:spTgt spid="9"/>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10" presetSubtype="0">
                                  <p:stCondLst>
                                    <p:cond delay="0"/>
                                  </p:stCondLst>
                                  <p:childTnLst>
                                    <p:set>
                                      <p:cBhvr>
                                        <p:cTn dur="1" fill="hold" id="36">
                                          <p:stCondLst>
                                            <p:cond delay="0"/>
                                          </p:stCondLst>
                                        </p:cTn>
                                        <p:tgtEl>
                                          <p:spTgt spid="10"/>
                                        </p:tgtEl>
                                        <p:attrNameLst>
                                          <p:attrName>style.visibility</p:attrName>
                                        </p:attrNameLst>
                                      </p:cBhvr>
                                      <p:to>
                                        <p:strVal val="visible"/>
                                      </p:to>
                                    </p:set>
                                    <p:animEffect filter="fade" transition="in">
                                      <p:cBhvr>
                                        <p:cTn dur="2000" id="37"/>
                                        <p:tgtEl>
                                          <p:spTgt spid="10"/>
                                        </p:tgtEl>
                                      </p:cBhvr>
                                    </p:animEffect>
                                  </p:childTnLst>
                                </p:cTn>
                              </p:par>
                              <p:par>
                                <p:cTn fill="hold" grpId="0" id="38" nodeType="withEffect" presetClass="entr" presetID="10" presetSubtype="0">
                                  <p:stCondLst>
                                    <p:cond delay="0"/>
                                  </p:stCondLst>
                                  <p:childTnLst>
                                    <p:set>
                                      <p:cBhvr>
                                        <p:cTn dur="1" fill="hold" id="39">
                                          <p:stCondLst>
                                            <p:cond delay="0"/>
                                          </p:stCondLst>
                                        </p:cTn>
                                        <p:tgtEl>
                                          <p:spTgt spid="13">
                                            <p:bg/>
                                          </p:spTgt>
                                        </p:tgtEl>
                                        <p:attrNameLst>
                                          <p:attrName>style.visibility</p:attrName>
                                        </p:attrNameLst>
                                      </p:cBhvr>
                                      <p:to>
                                        <p:strVal val="visible"/>
                                      </p:to>
                                    </p:set>
                                    <p:animEffect filter="fade" transition="in">
                                      <p:cBhvr>
                                        <p:cTn dur="500" id="40"/>
                                        <p:tgtEl>
                                          <p:spTgt spid="13">
                                            <p:bg/>
                                          </p:spTgt>
                                        </p:tgtEl>
                                      </p:cBhvr>
                                    </p:animEffect>
                                  </p:childTnLst>
                                </p:cTn>
                              </p:par>
                              <p:par>
                                <p:cTn fill="hold" id="41" nodeType="withEffect" presetClass="entr" presetID="10" presetSubtype="0">
                                  <p:stCondLst>
                                    <p:cond delay="0"/>
                                  </p:stCondLst>
                                  <p:childTnLst>
                                    <p:set>
                                      <p:cBhvr>
                                        <p:cTn dur="1" fill="hold" id="42">
                                          <p:stCondLst>
                                            <p:cond delay="0"/>
                                          </p:stCondLst>
                                        </p:cTn>
                                        <p:tgtEl>
                                          <p:spTgt spid="13">
                                            <p:txEl>
                                              <p:pRg end="0" st="0"/>
                                            </p:txEl>
                                          </p:spTgt>
                                        </p:tgtEl>
                                        <p:attrNameLst>
                                          <p:attrName>style.visibility</p:attrName>
                                        </p:attrNameLst>
                                      </p:cBhvr>
                                      <p:to>
                                        <p:strVal val="visible"/>
                                      </p:to>
                                    </p:set>
                                    <p:animEffect filter="fade" transition="in">
                                      <p:cBhvr>
                                        <p:cTn dur="500" id="43"/>
                                        <p:tgtEl>
                                          <p:spTgt spid="13">
                                            <p:txEl>
                                              <p:pRg end="0" st="0"/>
                                            </p:txEl>
                                          </p:spTgt>
                                        </p:tgtEl>
                                      </p:cBhvr>
                                    </p:animEffect>
                                  </p:childTnLst>
                                </p:cTn>
                              </p:par>
                            </p:childTnLst>
                          </p:cTn>
                        </p:par>
                      </p:childTnLst>
                    </p:cTn>
                  </p:par>
                  <p:par>
                    <p:cTn fill="hold" id="44">
                      <p:stCondLst>
                        <p:cond delay="indefinite"/>
                      </p:stCondLst>
                      <p:childTnLst>
                        <p:par>
                          <p:cTn fill="hold" id="45">
                            <p:stCondLst>
                              <p:cond delay="0"/>
                            </p:stCondLst>
                            <p:childTnLst>
                              <p:par>
                                <p:cTn fill="hold" id="46" nodeType="clickEffect" presetClass="entr" presetID="10" presetSubtype="0">
                                  <p:stCondLst>
                                    <p:cond delay="0"/>
                                  </p:stCondLst>
                                  <p:childTnLst>
                                    <p:set>
                                      <p:cBhvr>
                                        <p:cTn dur="1" fill="hold" id="47">
                                          <p:stCondLst>
                                            <p:cond delay="0"/>
                                          </p:stCondLst>
                                        </p:cTn>
                                        <p:tgtEl>
                                          <p:spTgt spid="13">
                                            <p:txEl>
                                              <p:pRg end="1" st="1"/>
                                            </p:txEl>
                                          </p:spTgt>
                                        </p:tgtEl>
                                        <p:attrNameLst>
                                          <p:attrName>style.visibility</p:attrName>
                                        </p:attrNameLst>
                                      </p:cBhvr>
                                      <p:to>
                                        <p:strVal val="visible"/>
                                      </p:to>
                                    </p:set>
                                    <p:animEffect filter="fade" transition="in">
                                      <p:cBhvr>
                                        <p:cTn dur="500" id="48"/>
                                        <p:tgtEl>
                                          <p:spTgt spid="13">
                                            <p:txEl>
                                              <p:pRg end="1" st="1"/>
                                            </p:txEl>
                                          </p:spTgt>
                                        </p:tgtEl>
                                      </p:cBhvr>
                                    </p:animEffect>
                                  </p:childTnLst>
                                </p:cTn>
                              </p:par>
                            </p:childTnLst>
                          </p:cTn>
                        </p:par>
                      </p:childTnLst>
                    </p:cTn>
                  </p:par>
                  <p:par>
                    <p:cTn fill="hold" id="49">
                      <p:stCondLst>
                        <p:cond delay="indefinite"/>
                      </p:stCondLst>
                      <p:childTnLst>
                        <p:par>
                          <p:cTn fill="hold" id="50">
                            <p:stCondLst>
                              <p:cond delay="0"/>
                            </p:stCondLst>
                            <p:childTnLst>
                              <p:par>
                                <p:cTn fill="hold" id="51" nodeType="clickEffect" presetClass="entr" presetID="10" presetSubtype="0">
                                  <p:stCondLst>
                                    <p:cond delay="0"/>
                                  </p:stCondLst>
                                  <p:childTnLst>
                                    <p:set>
                                      <p:cBhvr>
                                        <p:cTn dur="1" fill="hold" id="52">
                                          <p:stCondLst>
                                            <p:cond delay="0"/>
                                          </p:stCondLst>
                                        </p:cTn>
                                        <p:tgtEl>
                                          <p:spTgt spid="13">
                                            <p:txEl>
                                              <p:pRg end="2" st="2"/>
                                            </p:txEl>
                                          </p:spTgt>
                                        </p:tgtEl>
                                        <p:attrNameLst>
                                          <p:attrName>style.visibility</p:attrName>
                                        </p:attrNameLst>
                                      </p:cBhvr>
                                      <p:to>
                                        <p:strVal val="visible"/>
                                      </p:to>
                                    </p:set>
                                    <p:animEffect filter="fade" transition="in">
                                      <p:cBhvr>
                                        <p:cTn dur="500" id="53"/>
                                        <p:tgtEl>
                                          <p:spTgt spid="13">
                                            <p:txEl>
                                              <p:pRg end="2" st="2"/>
                                            </p:txEl>
                                          </p:spTgt>
                                        </p:tgtEl>
                                      </p:cBhvr>
                                    </p:animEffect>
                                  </p:childTnLst>
                                </p:cTn>
                              </p:par>
                            </p:childTnLst>
                          </p:cTn>
                        </p:par>
                      </p:childTnLst>
                    </p:cTn>
                  </p:par>
                  <p:par>
                    <p:cTn fill="hold" id="54">
                      <p:stCondLst>
                        <p:cond delay="indefinite"/>
                      </p:stCondLst>
                      <p:childTnLst>
                        <p:par>
                          <p:cTn fill="hold" id="55">
                            <p:stCondLst>
                              <p:cond delay="0"/>
                            </p:stCondLst>
                            <p:childTnLst>
                              <p:par>
                                <p:cTn fill="hold" id="56" nodeType="clickEffect" presetClass="entr" presetID="10" presetSubtype="0">
                                  <p:stCondLst>
                                    <p:cond delay="0"/>
                                  </p:stCondLst>
                                  <p:childTnLst>
                                    <p:set>
                                      <p:cBhvr>
                                        <p:cTn dur="1" fill="hold" id="57">
                                          <p:stCondLst>
                                            <p:cond delay="0"/>
                                          </p:stCondLst>
                                        </p:cTn>
                                        <p:tgtEl>
                                          <p:spTgt spid="13">
                                            <p:txEl>
                                              <p:pRg end="3" st="3"/>
                                            </p:txEl>
                                          </p:spTgt>
                                        </p:tgtEl>
                                        <p:attrNameLst>
                                          <p:attrName>style.visibility</p:attrName>
                                        </p:attrNameLst>
                                      </p:cBhvr>
                                      <p:to>
                                        <p:strVal val="visible"/>
                                      </p:to>
                                    </p:set>
                                    <p:animEffect filter="fade" transition="in">
                                      <p:cBhvr>
                                        <p:cTn dur="500" id="58"/>
                                        <p:tgtEl>
                                          <p:spTgt spid="13">
                                            <p:txEl>
                                              <p:pRg end="3" st="3"/>
                                            </p:txEl>
                                          </p:spTgt>
                                        </p:tgtEl>
                                      </p:cBhvr>
                                    </p:animEffect>
                                  </p:childTnLst>
                                </p:cTn>
                              </p:par>
                            </p:childTnLst>
                          </p:cTn>
                        </p:par>
                      </p:childTnLst>
                    </p:cTn>
                  </p:par>
                  <p:par>
                    <p:cTn fill="hold" id="59">
                      <p:stCondLst>
                        <p:cond delay="indefinite"/>
                      </p:stCondLst>
                      <p:childTnLst>
                        <p:par>
                          <p:cTn fill="hold" id="60">
                            <p:stCondLst>
                              <p:cond delay="0"/>
                            </p:stCondLst>
                            <p:childTnLst>
                              <p:par>
                                <p:cTn fill="hold" id="61" nodeType="clickEffect" presetClass="entr" presetID="10" presetSubtype="0">
                                  <p:stCondLst>
                                    <p:cond delay="0"/>
                                  </p:stCondLst>
                                  <p:childTnLst>
                                    <p:set>
                                      <p:cBhvr>
                                        <p:cTn dur="1" fill="hold" id="62">
                                          <p:stCondLst>
                                            <p:cond delay="0"/>
                                          </p:stCondLst>
                                        </p:cTn>
                                        <p:tgtEl>
                                          <p:spTgt spid="13">
                                            <p:txEl>
                                              <p:pRg end="4" st="4"/>
                                            </p:txEl>
                                          </p:spTgt>
                                        </p:tgtEl>
                                        <p:attrNameLst>
                                          <p:attrName>style.visibility</p:attrName>
                                        </p:attrNameLst>
                                      </p:cBhvr>
                                      <p:to>
                                        <p:strVal val="visible"/>
                                      </p:to>
                                    </p:set>
                                    <p:animEffect filter="fade" transition="in">
                                      <p:cBhvr>
                                        <p:cTn dur="500" id="63"/>
                                        <p:tgtEl>
                                          <p:spTgt spid="13">
                                            <p:txEl>
                                              <p:pRg end="4" st="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9"/>
      <p:bldP grpId="0" spid="10"/>
      <p:bldP animBg="1" build="allAtOnce" grpId="0" spid="13" uiExpan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pic>
        <p:nvPicPr>
          <p:cNvPr id="5" name="gp5io">
            <a:hlinkClick r:id="" action="ppaction://media"/>
            <a:extLst>
              <a:ext uri="{FF2B5EF4-FFF2-40B4-BE49-F238E27FC236}">
                <a16:creationId xmlns:a16="http://schemas.microsoft.com/office/drawing/2014/main" id="{B4387D20-01D9-4843-AC15-B1662575D1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473" y="976391"/>
            <a:ext cx="9301532" cy="52321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80490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5" name="Rectangle 4"/>
          <p:cNvSpPr/>
          <p:nvPr/>
        </p:nvSpPr>
        <p:spPr>
          <a:xfrm>
            <a:off x="3212046" y="279179"/>
            <a:ext cx="5836406" cy="988091"/>
          </a:xfrm>
          <a:prstGeom prst="rect">
            <a:avLst/>
          </a:prstGeom>
        </p:spPr>
        <p:txBody>
          <a:bodyPr wrap="none">
            <a:spAutoFit/>
          </a:bodyPr>
          <a:lstStyle/>
          <a:p>
            <a:pPr defTabSz="554492"/>
            <a:r>
              <a:rPr lang="en-GB" sz="5821" b="1" dirty="0">
                <a:solidFill>
                  <a:srgbClr val="00A3DB"/>
                </a:solidFill>
                <a:latin typeface="Arial" panose="020B0604020202020204" pitchFamily="34" charset="0"/>
                <a:cs typeface="Arial" panose="020B0604020202020204" pitchFamily="34" charset="0"/>
              </a:rPr>
              <a:t>Hazardous Area</a:t>
            </a:r>
            <a:endParaRPr lang="en-GB" sz="5821"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3789579" y="1395493"/>
            <a:ext cx="4084773" cy="988091"/>
          </a:xfrm>
          <a:prstGeom prst="rect">
            <a:avLst/>
          </a:prstGeom>
        </p:spPr>
        <p:txBody>
          <a:bodyPr wrap="none">
            <a:spAutoFit/>
          </a:bodyPr>
          <a:lstStyle/>
          <a:p>
            <a:pPr defTabSz="554492"/>
            <a:r>
              <a:rPr lang="en-GB" sz="5821" b="1" dirty="0">
                <a:solidFill>
                  <a:srgbClr val="00A3DB"/>
                </a:solidFill>
                <a:latin typeface="Arial" panose="020B0604020202020204" pitchFamily="34" charset="0"/>
                <a:cs typeface="Arial" panose="020B0604020202020204" pitchFamily="34" charset="0"/>
              </a:rPr>
              <a:t>3 Schemes</a:t>
            </a:r>
          </a:p>
        </p:txBody>
      </p:sp>
      <p:sp>
        <p:nvSpPr>
          <p:cNvPr id="7" name="Rectangle 6"/>
          <p:cNvSpPr/>
          <p:nvPr/>
        </p:nvSpPr>
        <p:spPr>
          <a:xfrm>
            <a:off x="1086540" y="3429000"/>
            <a:ext cx="2128385" cy="988091"/>
          </a:xfrm>
          <a:prstGeom prst="rect">
            <a:avLst/>
          </a:prstGeom>
        </p:spPr>
        <p:txBody>
          <a:bodyPr wrap="square">
            <a:spAutoFit/>
          </a:bodyPr>
          <a:lstStyle/>
          <a:p>
            <a:pPr defTabSz="554492"/>
            <a:r>
              <a:rPr lang="en-GB" sz="5821" b="1" dirty="0">
                <a:solidFill>
                  <a:srgbClr val="00A3DB"/>
                </a:solidFill>
                <a:latin typeface="Arial" panose="020B0604020202020204" pitchFamily="34" charset="0"/>
                <a:cs typeface="Arial" panose="020B0604020202020204" pitchFamily="34" charset="0"/>
              </a:rPr>
              <a:t>ATEX</a:t>
            </a:r>
          </a:p>
        </p:txBody>
      </p:sp>
      <p:sp>
        <p:nvSpPr>
          <p:cNvPr id="8" name="Rectangle 7"/>
          <p:cNvSpPr/>
          <p:nvPr/>
        </p:nvSpPr>
        <p:spPr>
          <a:xfrm>
            <a:off x="8510557" y="3425338"/>
            <a:ext cx="2342308" cy="988091"/>
          </a:xfrm>
          <a:prstGeom prst="rect">
            <a:avLst/>
          </a:prstGeom>
        </p:spPr>
        <p:txBody>
          <a:bodyPr wrap="none">
            <a:spAutoFit/>
          </a:bodyPr>
          <a:lstStyle/>
          <a:p>
            <a:pPr defTabSz="554492"/>
            <a:r>
              <a:rPr lang="en-GB" sz="5821" b="1" dirty="0">
                <a:solidFill>
                  <a:srgbClr val="00A3DB"/>
                </a:solidFill>
                <a:latin typeface="Arial" panose="020B0604020202020204" pitchFamily="34" charset="0"/>
                <a:cs typeface="Arial" panose="020B0604020202020204" pitchFamily="34" charset="0"/>
              </a:rPr>
              <a:t>IECEx</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584" y="4714256"/>
            <a:ext cx="2128386" cy="1864565"/>
          </a:xfrm>
          <a:prstGeom prst="rect">
            <a:avLst/>
          </a:prstGeom>
        </p:spPr>
      </p:pic>
      <p:pic>
        <p:nvPicPr>
          <p:cNvPr id="11" name="Picture 10" descr="Logo, company name&#10;&#10;Description automatically generated">
            <a:extLst>
              <a:ext uri="{FF2B5EF4-FFF2-40B4-BE49-F238E27FC236}">
                <a16:creationId xmlns:a16="http://schemas.microsoft.com/office/drawing/2014/main" id="{852F8948-E733-4584-B839-1E01DC2F7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363" y="4706122"/>
            <a:ext cx="1866329" cy="1864565"/>
          </a:xfrm>
          <a:prstGeom prst="rect">
            <a:avLst/>
          </a:prstGeom>
        </p:spPr>
      </p:pic>
      <p:pic>
        <p:nvPicPr>
          <p:cNvPr id="1029" name="Picture 5" descr="IECEx">
            <a:extLst>
              <a:ext uri="{FF2B5EF4-FFF2-40B4-BE49-F238E27FC236}">
                <a16:creationId xmlns:a16="http://schemas.microsoft.com/office/drawing/2014/main" id="{E9B93B04-10A1-4E45-8361-801E1BB70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595" y="4706122"/>
            <a:ext cx="2178314" cy="186456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F84F61-99ED-4D5E-A5B8-8A5C85EBDA3C}"/>
              </a:ext>
            </a:extLst>
          </p:cNvPr>
          <p:cNvSpPr txBox="1"/>
          <p:nvPr/>
        </p:nvSpPr>
        <p:spPr>
          <a:xfrm>
            <a:off x="4688804" y="3425338"/>
            <a:ext cx="2213446" cy="1883849"/>
          </a:xfrm>
          <a:prstGeom prst="rect">
            <a:avLst/>
          </a:prstGeom>
          <a:noFill/>
        </p:spPr>
        <p:txBody>
          <a:bodyPr wrap="square">
            <a:spAutoFit/>
          </a:bodyPr>
          <a:lstStyle/>
          <a:p>
            <a:pPr defTabSz="554492"/>
            <a:r>
              <a:rPr lang="en-GB" sz="5821" b="1" dirty="0">
                <a:solidFill>
                  <a:srgbClr val="00A3DB"/>
                </a:solidFill>
                <a:latin typeface="Arial" panose="020B0604020202020204" pitchFamily="34" charset="0"/>
                <a:cs typeface="Arial" panose="020B0604020202020204" pitchFamily="34" charset="0"/>
              </a:rPr>
              <a:t>UKEX</a:t>
            </a:r>
          </a:p>
        </p:txBody>
      </p:sp>
    </p:spTree>
    <p:extLst>
      <p:ext uri="{BB962C8B-B14F-4D97-AF65-F5344CB8AC3E}">
        <p14:creationId xmlns:p14="http://schemas.microsoft.com/office/powerpoint/2010/main" val="1176888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3782" y="2342275"/>
            <a:ext cx="8227963" cy="1754326"/>
          </a:xfrm>
          <a:prstGeom prst="rect">
            <a:avLst/>
          </a:prstGeom>
        </p:spPr>
        <p:txBody>
          <a:bodyPr wrap="square">
            <a:spAutoFit/>
          </a:bodyPr>
          <a:lstStyle/>
          <a:p>
            <a:pPr algn="ctr" defTabSz="554492"/>
            <a:r>
              <a:rPr lang="en-US" sz="3600" b="1" dirty="0">
                <a:solidFill>
                  <a:srgbClr val="00A3DB"/>
                </a:solidFill>
                <a:latin typeface="Arial" panose="020B0604020202020204" pitchFamily="34" charset="0"/>
                <a:cs typeface="Arial" panose="020B0604020202020204" pitchFamily="34" charset="0"/>
              </a:rPr>
              <a:t>ATEX has been a mandatory legal requirement within the EU since 2003</a:t>
            </a:r>
            <a:r>
              <a:rPr lang="en-US" sz="2400" b="1" dirty="0">
                <a:solidFill>
                  <a:srgbClr val="00A3DB"/>
                </a:solidFill>
                <a:latin typeface="Arial" panose="020B0604020202020204" pitchFamily="34" charset="0"/>
                <a:cs typeface="Arial" panose="020B0604020202020204" pitchFamily="34" charset="0"/>
              </a:rPr>
              <a:t>.</a:t>
            </a:r>
          </a:p>
        </p:txBody>
      </p:sp>
      <p:sp>
        <p:nvSpPr>
          <p:cNvPr id="5" name="Rectangle 4"/>
          <p:cNvSpPr/>
          <p:nvPr/>
        </p:nvSpPr>
        <p:spPr>
          <a:xfrm>
            <a:off x="428" y="4269643"/>
            <a:ext cx="12191143" cy="1200329"/>
          </a:xfrm>
          <a:prstGeom prst="rect">
            <a:avLst/>
          </a:prstGeom>
        </p:spPr>
        <p:txBody>
          <a:bodyPr wrap="square">
            <a:spAutoFit/>
          </a:bodyPr>
          <a:lstStyle/>
          <a:p>
            <a:pPr algn="ctr" defTabSz="554492"/>
            <a:r>
              <a:rPr lang="en-US" sz="3600" b="1" dirty="0">
                <a:solidFill>
                  <a:srgbClr val="00A3DB"/>
                </a:solidFill>
                <a:latin typeface="Arial" panose="020B0604020202020204" pitchFamily="34" charset="0"/>
                <a:cs typeface="Arial" panose="020B0604020202020204" pitchFamily="34" charset="0"/>
              </a:rPr>
              <a:t>The directive is to protect </a:t>
            </a:r>
            <a:r>
              <a:rPr lang="en-US" sz="3600" b="1" u="sng" dirty="0">
                <a:solidFill>
                  <a:srgbClr val="00A3DB"/>
                </a:solidFill>
                <a:latin typeface="Arial" panose="020B0604020202020204" pitchFamily="34" charset="0"/>
                <a:cs typeface="Arial" panose="020B0604020202020204" pitchFamily="34" charset="0"/>
              </a:rPr>
              <a:t>employees</a:t>
            </a:r>
            <a:r>
              <a:rPr lang="en-US" sz="3600" b="1" dirty="0">
                <a:solidFill>
                  <a:srgbClr val="00A3DB"/>
                </a:solidFill>
                <a:latin typeface="Arial" panose="020B0604020202020204" pitchFamily="34" charset="0"/>
                <a:cs typeface="Arial" panose="020B0604020202020204" pitchFamily="34" charset="0"/>
              </a:rPr>
              <a:t> from explosion risk in areas with a potentially explosive atmosphere</a:t>
            </a:r>
            <a:r>
              <a:rPr lang="en-US" sz="3600" dirty="0">
                <a:solidFill>
                  <a:srgbClr val="00A3DB"/>
                </a:solidFill>
                <a:latin typeface="Arial" panose="020B0604020202020204" pitchFamily="34" charset="0"/>
                <a:cs typeface="Arial" panose="020B0604020202020204" pitchFamily="34" charset="0"/>
              </a:rPr>
              <a:t>.</a:t>
            </a:r>
            <a:endParaRPr lang="en-GB" sz="3600" dirty="0">
              <a:solidFill>
                <a:srgbClr val="00A3DB"/>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1808" y="129471"/>
            <a:ext cx="2128386" cy="1864565"/>
          </a:xfrm>
          <a:prstGeom prst="rect">
            <a:avLst/>
          </a:prstGeom>
        </p:spPr>
      </p:pic>
      <p:sp>
        <p:nvSpPr>
          <p:cNvPr id="7" name="Rectangle 6">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Tree>
    <p:extLst>
      <p:ext uri="{BB962C8B-B14F-4D97-AF65-F5344CB8AC3E}">
        <p14:creationId xmlns:p14="http://schemas.microsoft.com/office/powerpoint/2010/main" val="428651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8" name="TextBox 7">
            <a:extLst>
              <a:ext uri="{FF2B5EF4-FFF2-40B4-BE49-F238E27FC236}">
                <a16:creationId xmlns:a16="http://schemas.microsoft.com/office/drawing/2014/main" id="{689877FC-C904-444F-81D1-84745B23D3B4}"/>
              </a:ext>
            </a:extLst>
          </p:cNvPr>
          <p:cNvSpPr txBox="1"/>
          <p:nvPr/>
        </p:nvSpPr>
        <p:spPr>
          <a:xfrm>
            <a:off x="1539017" y="770011"/>
            <a:ext cx="9113967" cy="913455"/>
          </a:xfrm>
          <a:prstGeom prst="rect">
            <a:avLst/>
          </a:prstGeom>
          <a:no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The aim is to manage any ignition source</a:t>
            </a:r>
          </a:p>
          <a:p>
            <a:pPr algn="ctr" defTabSz="554492"/>
            <a:r>
              <a:rPr lang="en-GB" sz="2668" b="1" dirty="0">
                <a:solidFill>
                  <a:srgbClr val="00A3DB"/>
                </a:solidFill>
                <a:latin typeface="Arial" panose="020B0604020202020204" pitchFamily="34" charset="0"/>
                <a:cs typeface="Arial" panose="020B0604020202020204" pitchFamily="34" charset="0"/>
              </a:rPr>
              <a:t>Electrical Equipment,  Non-electrical Equipment</a:t>
            </a:r>
          </a:p>
        </p:txBody>
      </p:sp>
      <p:sp>
        <p:nvSpPr>
          <p:cNvPr id="10" name="TextBox 9">
            <a:extLst>
              <a:ext uri="{FF2B5EF4-FFF2-40B4-BE49-F238E27FC236}">
                <a16:creationId xmlns:a16="http://schemas.microsoft.com/office/drawing/2014/main" id="{18E26107-4FAC-446C-B3AE-3F07923A5EE5}"/>
              </a:ext>
            </a:extLst>
          </p:cNvPr>
          <p:cNvSpPr txBox="1"/>
          <p:nvPr/>
        </p:nvSpPr>
        <p:spPr>
          <a:xfrm>
            <a:off x="578070" y="2324277"/>
            <a:ext cx="5258442" cy="3153107"/>
          </a:xfrm>
          <a:prstGeom prst="rect">
            <a:avLst/>
          </a:prstGeom>
          <a:solidFill>
            <a:srgbClr val="002060"/>
          </a:solidFill>
        </p:spPr>
        <p:txBody>
          <a:bodyPr wrap="square">
            <a:spAutoFit/>
          </a:bodyPr>
          <a:lstStyle/>
          <a:p>
            <a:pPr defTabSz="554492"/>
            <a:r>
              <a:rPr lang="en-GB" sz="3275" b="1" dirty="0">
                <a:solidFill>
                  <a:srgbClr val="00A3DB"/>
                </a:solidFill>
                <a:latin typeface="Arial" panose="020B0604020202020204" pitchFamily="34" charset="0"/>
                <a:cs typeface="Arial" panose="020B0604020202020204" pitchFamily="34" charset="0"/>
              </a:rPr>
              <a:t>Electrical Equipment </a:t>
            </a:r>
          </a:p>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cs typeface="Arial" panose="020B0604020202020204" pitchFamily="34" charset="0"/>
              </a:rPr>
              <a:t>Testing</a:t>
            </a:r>
          </a:p>
          <a:p>
            <a:pPr defTabSz="554492"/>
            <a:endParaRPr lang="en-GB" sz="2668" b="1" dirty="0">
              <a:solidFill>
                <a:srgbClr val="00A3DB"/>
              </a:solidFill>
              <a:latin typeface="Arial" panose="020B0604020202020204" pitchFamily="34" charset="0"/>
              <a:cs typeface="Arial" panose="020B0604020202020204" pitchFamily="34" charset="0"/>
            </a:endParaRPr>
          </a:p>
          <a:p>
            <a:pPr defTabSz="554492"/>
            <a:r>
              <a:rPr lang="en-GB" sz="3275" b="1" dirty="0">
                <a:solidFill>
                  <a:srgbClr val="00A3DB"/>
                </a:solidFill>
                <a:latin typeface="Arial" panose="020B0604020202020204" pitchFamily="34" charset="0"/>
                <a:cs typeface="Arial" panose="020B0604020202020204" pitchFamily="34" charset="0"/>
              </a:rPr>
              <a:t>Non-Electrical Equipment</a:t>
            </a:r>
          </a:p>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cs typeface="Arial" panose="020B0604020202020204" pitchFamily="34" charset="0"/>
              </a:rPr>
              <a:t>Risk Assessment</a:t>
            </a:r>
          </a:p>
          <a:p>
            <a:pPr marL="346558" indent="-346558" defTabSz="554492">
              <a:buFont typeface="Arial" panose="020B0604020202020204" pitchFamily="34" charset="0"/>
              <a:buChar char="•"/>
            </a:pPr>
            <a:endParaRPr lang="en-GB" sz="2668" b="1" dirty="0">
              <a:solidFill>
                <a:srgbClr val="00A3DB"/>
              </a:solidFill>
              <a:latin typeface="Arial" panose="020B0604020202020204" pitchFamily="34" charset="0"/>
              <a:cs typeface="Arial" panose="020B0604020202020204" pitchFamily="34" charset="0"/>
            </a:endParaRPr>
          </a:p>
          <a:p>
            <a:pPr marL="346558" indent="-346558" defTabSz="554492">
              <a:buFont typeface="Arial" panose="020B0604020202020204" pitchFamily="34" charset="0"/>
              <a:buChar char="•"/>
            </a:pPr>
            <a:endParaRPr lang="en-GB" sz="2668" b="1" dirty="0">
              <a:solidFill>
                <a:srgbClr val="00A3DB"/>
              </a:solidFill>
              <a:latin typeface="Arial" panose="020B0604020202020204" pitchFamily="34" charset="0"/>
              <a:cs typeface="Arial" panose="020B0604020202020204" pitchFamily="34" charset="0"/>
            </a:endParaRPr>
          </a:p>
        </p:txBody>
      </p:sp>
      <p:pic>
        <p:nvPicPr>
          <p:cNvPr id="6" name="Picture 5" descr="A picture containing fire, nature, fireplace&#10;&#10;Description automatically generated">
            <a:extLst>
              <a:ext uri="{FF2B5EF4-FFF2-40B4-BE49-F238E27FC236}">
                <a16:creationId xmlns:a16="http://schemas.microsoft.com/office/drawing/2014/main" id="{3DC6EB17-E295-4059-A44B-CD4EF529A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513" y="2319089"/>
            <a:ext cx="4927461" cy="3122009"/>
          </a:xfrm>
          <a:prstGeom prst="rect">
            <a:avLst/>
          </a:prstGeom>
        </p:spPr>
      </p:pic>
      <p:sp>
        <p:nvSpPr>
          <p:cNvPr id="11" name="TextBox 10">
            <a:extLst>
              <a:ext uri="{FF2B5EF4-FFF2-40B4-BE49-F238E27FC236}">
                <a16:creationId xmlns:a16="http://schemas.microsoft.com/office/drawing/2014/main" id="{495529BD-67E1-4800-9D6F-6284B39D9C7C}"/>
              </a:ext>
            </a:extLst>
          </p:cNvPr>
          <p:cNvSpPr txBox="1"/>
          <p:nvPr/>
        </p:nvSpPr>
        <p:spPr>
          <a:xfrm>
            <a:off x="3046289" y="1619205"/>
            <a:ext cx="6099423" cy="502895"/>
          </a:xfrm>
          <a:prstGeom prst="rect">
            <a:avLst/>
          </a:prstGeom>
          <a:no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How is this done?</a:t>
            </a:r>
          </a:p>
        </p:txBody>
      </p:sp>
      <p:sp>
        <p:nvSpPr>
          <p:cNvPr id="13" name="TextBox 12">
            <a:extLst>
              <a:ext uri="{FF2B5EF4-FFF2-40B4-BE49-F238E27FC236}">
                <a16:creationId xmlns:a16="http://schemas.microsoft.com/office/drawing/2014/main" id="{7E6701E9-859A-4019-9DCD-EFCEF506E9A4}"/>
              </a:ext>
            </a:extLst>
          </p:cNvPr>
          <p:cNvSpPr txBox="1"/>
          <p:nvPr/>
        </p:nvSpPr>
        <p:spPr>
          <a:xfrm>
            <a:off x="3843373" y="169923"/>
            <a:ext cx="4505255" cy="596317"/>
          </a:xfrm>
          <a:prstGeom prst="rect">
            <a:avLst/>
          </a:prstGeom>
          <a:noFill/>
        </p:spPr>
        <p:txBody>
          <a:bodyPr wrap="square">
            <a:spAutoFit/>
          </a:bodyPr>
          <a:lstStyle/>
          <a:p>
            <a:pPr algn="ctr" defTabSz="554492"/>
            <a:r>
              <a:rPr lang="en-GB" sz="3275" b="1" dirty="0">
                <a:solidFill>
                  <a:srgbClr val="00A3DB"/>
                </a:solidFill>
                <a:latin typeface="Arial" panose="020B0604020202020204" pitchFamily="34" charset="0"/>
                <a:cs typeface="Arial" panose="020B0604020202020204" pitchFamily="34" charset="0"/>
              </a:rPr>
              <a:t>Ignition Prevention</a:t>
            </a:r>
            <a:endParaRPr lang="en-GB" sz="3275" dirty="0">
              <a:solidFill>
                <a:prstClr val="black"/>
              </a:solidFill>
              <a:latin typeface="Calibri"/>
            </a:endParaRPr>
          </a:p>
        </p:txBody>
      </p:sp>
    </p:spTree>
    <p:extLst>
      <p:ext uri="{BB962C8B-B14F-4D97-AF65-F5344CB8AC3E}">
        <p14:creationId xmlns:p14="http://schemas.microsoft.com/office/powerpoint/2010/main" val="2626657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4" name="TextBox 3">
            <a:extLst>
              <a:ext uri="{FF2B5EF4-FFF2-40B4-BE49-F238E27FC236}">
                <a16:creationId xmlns:a16="http://schemas.microsoft.com/office/drawing/2014/main" id="{6FFB56A9-0D1D-5C4D-8BE4-BD433B411504}"/>
              </a:ext>
            </a:extLst>
          </p:cNvPr>
          <p:cNvSpPr txBox="1"/>
          <p:nvPr/>
        </p:nvSpPr>
        <p:spPr>
          <a:xfrm>
            <a:off x="1676066" y="258543"/>
            <a:ext cx="8145758" cy="1100301"/>
          </a:xfrm>
          <a:prstGeom prst="rect">
            <a:avLst/>
          </a:prstGeom>
          <a:noFill/>
        </p:spPr>
        <p:txBody>
          <a:bodyPr wrap="square" rtlCol="0" anchor="t">
            <a:spAutoFit/>
          </a:bodyPr>
          <a:lstStyle/>
          <a:p>
            <a:pPr algn="ctr" defTabSz="554492"/>
            <a:r>
              <a:rPr lang="en-GB" sz="3275" b="1" dirty="0">
                <a:solidFill>
                  <a:srgbClr val="00A3DB"/>
                </a:solidFill>
                <a:latin typeface="Arial" panose="020B0604020202020204" pitchFamily="34" charset="0"/>
                <a:cs typeface="Arial" panose="020B0604020202020204" pitchFamily="34" charset="0"/>
              </a:rPr>
              <a:t>The aim is to manage any ignition source</a:t>
            </a:r>
          </a:p>
        </p:txBody>
      </p:sp>
      <p:sp>
        <p:nvSpPr>
          <p:cNvPr id="9" name="TextBox 8">
            <a:extLst>
              <a:ext uri="{FF2B5EF4-FFF2-40B4-BE49-F238E27FC236}">
                <a16:creationId xmlns:a16="http://schemas.microsoft.com/office/drawing/2014/main" id="{2AFF8C10-AFB4-4938-B727-56D64642795A}"/>
              </a:ext>
            </a:extLst>
          </p:cNvPr>
          <p:cNvSpPr txBox="1"/>
          <p:nvPr/>
        </p:nvSpPr>
        <p:spPr>
          <a:xfrm>
            <a:off x="288934" y="1350554"/>
            <a:ext cx="5121761" cy="3674852"/>
          </a:xfrm>
          <a:prstGeom prst="rect">
            <a:avLst/>
          </a:prstGeom>
          <a:solidFill>
            <a:srgbClr val="002060"/>
          </a:solidFill>
        </p:spPr>
        <p:txBody>
          <a:bodyPr wrap="square">
            <a:spAutoFit/>
          </a:bodyPr>
          <a:lstStyle/>
          <a:p>
            <a:pPr defTabSz="554492"/>
            <a:r>
              <a:rPr lang="en-GB" sz="1940" b="1" dirty="0">
                <a:solidFill>
                  <a:srgbClr val="00A3DB"/>
                </a:solidFill>
                <a:latin typeface="Arial" panose="020B0604020202020204" pitchFamily="34" charset="0"/>
                <a:cs typeface="Arial" panose="020B0604020202020204" pitchFamily="34" charset="0"/>
              </a:rPr>
              <a:t>What is the risk &amp; how do we control it?</a:t>
            </a:r>
          </a:p>
          <a:p>
            <a:pPr defTabSz="554492"/>
            <a:r>
              <a:rPr lang="en-GB" sz="1940" b="1" dirty="0">
                <a:solidFill>
                  <a:srgbClr val="00A3DB"/>
                </a:solidFill>
                <a:latin typeface="Arial" panose="020B0604020202020204" pitchFamily="34" charset="0"/>
                <a:cs typeface="Arial" panose="020B0604020202020204" pitchFamily="34" charset="0"/>
              </a:rPr>
              <a:t> </a:t>
            </a:r>
          </a:p>
          <a:p>
            <a:pPr defTabSz="554492"/>
            <a:endParaRPr lang="en-GB" sz="1940" b="1" dirty="0">
              <a:solidFill>
                <a:srgbClr val="00A3DB"/>
              </a:solidFill>
              <a:latin typeface="Arial" panose="020B0604020202020204" pitchFamily="34" charset="0"/>
              <a:cs typeface="Arial" panose="020B0604020202020204" pitchFamily="34" charset="0"/>
            </a:endParaRP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Identification of ignition hazards</a:t>
            </a: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Determine protective measure</a:t>
            </a: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Estimate how often it might happen</a:t>
            </a: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Decide on your protective measures to reduce or eliminate likelihood of ignition</a:t>
            </a: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Then check your measures  </a:t>
            </a:r>
          </a:p>
          <a:p>
            <a:pPr marL="346558" indent="-346558" defTabSz="554492">
              <a:buFont typeface="Arial" panose="020B0604020202020204" pitchFamily="34" charset="0"/>
              <a:buChar char="•"/>
            </a:pPr>
            <a:r>
              <a:rPr lang="en-GB" sz="1940" b="1" dirty="0">
                <a:solidFill>
                  <a:srgbClr val="00A3DB"/>
                </a:solidFill>
                <a:latin typeface="Arial" panose="020B0604020202020204" pitchFamily="34" charset="0"/>
                <a:cs typeface="Arial" panose="020B0604020202020204" pitchFamily="34" charset="0"/>
              </a:rPr>
              <a:t>Use technical standards</a:t>
            </a:r>
          </a:p>
          <a:p>
            <a:pPr defTabSz="554492"/>
            <a:endParaRPr lang="en-GB" sz="1940" b="1" dirty="0">
              <a:solidFill>
                <a:srgbClr val="00A3D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062BC2C-0D26-4F37-90A1-3295BCF91578}"/>
              </a:ext>
            </a:extLst>
          </p:cNvPr>
          <p:cNvSpPr txBox="1"/>
          <p:nvPr/>
        </p:nvSpPr>
        <p:spPr>
          <a:xfrm>
            <a:off x="5410694" y="1350554"/>
            <a:ext cx="5608301" cy="3674852"/>
          </a:xfrm>
          <a:prstGeom prst="rect">
            <a:avLst/>
          </a:prstGeom>
          <a:solidFill>
            <a:srgbClr val="00B0F0"/>
          </a:solidFill>
        </p:spPr>
        <p:txBody>
          <a:bodyPr wrap="square">
            <a:spAutoFit/>
          </a:bodyPr>
          <a:lstStyle/>
          <a:p>
            <a:pPr defTabSz="554492"/>
            <a:endParaRPr lang="en-GB" sz="1940" b="1" dirty="0">
              <a:solidFill>
                <a:srgbClr val="002060"/>
              </a:solidFill>
              <a:latin typeface="Arial" panose="020B0604020202020204" pitchFamily="34" charset="0"/>
              <a:cs typeface="Arial" panose="020B0604020202020204" pitchFamily="34" charset="0"/>
            </a:endParaRPr>
          </a:p>
          <a:p>
            <a:pPr marL="277246" indent="-277246" defTabSz="554492">
              <a:buFont typeface="Arial" panose="020B0604020202020204" pitchFamily="34" charset="0"/>
              <a:buChar char="•"/>
            </a:pPr>
            <a:r>
              <a:rPr lang="en-GB" sz="1940" b="1" dirty="0">
                <a:solidFill>
                  <a:srgbClr val="002060"/>
                </a:solidFill>
                <a:latin typeface="Arial" panose="020B0604020202020204" pitchFamily="34" charset="0"/>
                <a:cs typeface="Arial" panose="020B0604020202020204" pitchFamily="34" charset="0"/>
              </a:rPr>
              <a:t>ATEX allows manufacturers to self-certify mechanical equipment for Zone 1 &amp; Zone 2</a:t>
            </a:r>
          </a:p>
          <a:p>
            <a:pPr marL="277246" indent="-277246" defTabSz="554492">
              <a:buFont typeface="Arial" panose="020B0604020202020204" pitchFamily="34" charset="0"/>
              <a:buChar char="•"/>
            </a:pPr>
            <a:r>
              <a:rPr lang="en-GB" sz="1940" b="1" dirty="0">
                <a:solidFill>
                  <a:srgbClr val="002060"/>
                </a:solidFill>
                <a:latin typeface="Arial" panose="020B0604020202020204" pitchFamily="34" charset="0"/>
                <a:cs typeface="Arial" panose="020B0604020202020204" pitchFamily="34" charset="0"/>
              </a:rPr>
              <a:t>No review of the risk assessment and/or technical file</a:t>
            </a:r>
          </a:p>
          <a:p>
            <a:pPr marL="277246" indent="-277246" defTabSz="554492">
              <a:buFont typeface="Arial" panose="020B0604020202020204" pitchFamily="34" charset="0"/>
              <a:buChar char="•"/>
            </a:pPr>
            <a:r>
              <a:rPr lang="en-GB" sz="1940" b="1" dirty="0">
                <a:solidFill>
                  <a:srgbClr val="002060"/>
                </a:solidFill>
                <a:latin typeface="Arial" panose="020B0604020202020204" pitchFamily="34" charset="0"/>
                <a:cs typeface="Arial" panose="020B0604020202020204" pitchFamily="34" charset="0"/>
              </a:rPr>
              <a:t>No testing</a:t>
            </a:r>
          </a:p>
          <a:p>
            <a:pPr marL="277246" indent="-277246" defTabSz="554492">
              <a:buFont typeface="Arial" panose="020B0604020202020204" pitchFamily="34" charset="0"/>
              <a:buChar char="•"/>
            </a:pPr>
            <a:r>
              <a:rPr lang="en-GB" sz="1940" b="1" dirty="0">
                <a:solidFill>
                  <a:srgbClr val="002060"/>
                </a:solidFill>
                <a:latin typeface="Arial" panose="020B0604020202020204" pitchFamily="34" charset="0"/>
                <a:cs typeface="Arial" panose="020B0604020202020204" pitchFamily="34" charset="0"/>
              </a:rPr>
              <a:t>OEM and End Users are responsible for </a:t>
            </a:r>
            <a:r>
              <a:rPr lang="en-GB" sz="1940" b="1" u="sng" dirty="0">
                <a:solidFill>
                  <a:srgbClr val="002060"/>
                </a:solidFill>
                <a:latin typeface="Arial" panose="020B0604020202020204" pitchFamily="34" charset="0"/>
                <a:cs typeface="Arial" panose="020B0604020202020204" pitchFamily="34" charset="0"/>
              </a:rPr>
              <a:t>ensuring compliance to the ATEX Directive.</a:t>
            </a:r>
          </a:p>
          <a:p>
            <a:pPr marL="277246" indent="-277246" defTabSz="554492">
              <a:buFont typeface="Arial" panose="020B0604020202020204" pitchFamily="34" charset="0"/>
              <a:buChar char="•"/>
            </a:pPr>
            <a:r>
              <a:rPr lang="en-GB" sz="1940" b="1" dirty="0">
                <a:solidFill>
                  <a:srgbClr val="002060"/>
                </a:solidFill>
                <a:latin typeface="Arial" panose="020B0604020202020204" pitchFamily="34" charset="0"/>
                <a:cs typeface="Arial" panose="020B0604020202020204" pitchFamily="34" charset="0"/>
              </a:rPr>
              <a:t>Reliance on a Declaration of Conformity</a:t>
            </a:r>
          </a:p>
          <a:p>
            <a:pPr marL="277246" indent="-277246" defTabSz="554492">
              <a:buFont typeface="Arial" panose="020B0604020202020204" pitchFamily="34" charset="0"/>
              <a:buChar char="•"/>
            </a:pPr>
            <a:endParaRPr lang="en-GB" sz="1940" b="1" u="sng" dirty="0">
              <a:solidFill>
                <a:srgbClr val="002060"/>
              </a:solidFill>
              <a:latin typeface="Arial" panose="020B0604020202020204" pitchFamily="34" charset="0"/>
              <a:cs typeface="Arial" panose="020B0604020202020204" pitchFamily="34" charset="0"/>
            </a:endParaRPr>
          </a:p>
          <a:p>
            <a:pPr defTabSz="554492"/>
            <a:endParaRPr lang="en-GB" sz="1940" b="1" u="sng" dirty="0">
              <a:solidFill>
                <a:srgbClr val="002060"/>
              </a:solidFill>
              <a:latin typeface="Arial" panose="020B0604020202020204" pitchFamily="34" charset="0"/>
              <a:cs typeface="Arial" panose="020B0604020202020204" pitchFamily="34" charset="0"/>
            </a:endParaRPr>
          </a:p>
          <a:p>
            <a:pPr defTabSz="554492"/>
            <a:endParaRPr lang="en-GB" sz="194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266E26F-487B-4D5E-88A6-E9DFB96EA135}"/>
              </a:ext>
            </a:extLst>
          </p:cNvPr>
          <p:cNvSpPr txBox="1"/>
          <p:nvPr/>
        </p:nvSpPr>
        <p:spPr>
          <a:xfrm>
            <a:off x="2468195" y="5066818"/>
            <a:ext cx="6099423" cy="1772345"/>
          </a:xfrm>
          <a:prstGeom prst="rect">
            <a:avLst/>
          </a:prstGeom>
          <a:noFill/>
        </p:spPr>
        <p:txBody>
          <a:bodyPr wrap="square">
            <a:spAutoFit/>
          </a:bodyPr>
          <a:lstStyle/>
          <a:p>
            <a:pPr algn="ctr" defTabSz="554492"/>
            <a:r>
              <a:rPr lang="en-GB" sz="3275" b="1" dirty="0">
                <a:solidFill>
                  <a:srgbClr val="002060"/>
                </a:solidFill>
                <a:latin typeface="Arial" panose="020B0604020202020204" pitchFamily="34" charset="0"/>
                <a:cs typeface="Arial" panose="020B0604020202020204" pitchFamily="34" charset="0"/>
              </a:rPr>
              <a:t>How can we guarantee Hazardous Area equipment is Safe?</a:t>
            </a:r>
          </a:p>
          <a:p>
            <a:pPr algn="ctr" defTabSz="554492"/>
            <a:endParaRPr lang="en-GB" sz="1092"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44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fade">
                                      <p:cBhvr>
                                        <p:cTn id="47" dur="500"/>
                                        <p:tgtEl>
                                          <p:spTgt spid="1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500"/>
                                        <p:tgtEl>
                                          <p:spTgt spid="1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4" end="4"/>
                                            </p:txEl>
                                          </p:spTgt>
                                        </p:tgtEl>
                                        <p:attrNameLst>
                                          <p:attrName>style.visibility</p:attrName>
                                        </p:attrNameLst>
                                      </p:cBhvr>
                                      <p:to>
                                        <p:strVal val="visible"/>
                                      </p:to>
                                    </p:set>
                                    <p:animEffect transition="in" filter="fade">
                                      <p:cBhvr>
                                        <p:cTn id="57" dur="500"/>
                                        <p:tgtEl>
                                          <p:spTgt spid="11">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5" end="5"/>
                                            </p:txEl>
                                          </p:spTgt>
                                        </p:tgtEl>
                                        <p:attrNameLst>
                                          <p:attrName>style.visibility</p:attrName>
                                        </p:attrNameLst>
                                      </p:cBhvr>
                                      <p:to>
                                        <p:strVal val="visible"/>
                                      </p:to>
                                    </p:set>
                                    <p:animEffect transition="in" filter="fade">
                                      <p:cBhvr>
                                        <p:cTn id="62" dur="500"/>
                                        <p:tgtEl>
                                          <p:spTgt spid="11">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4" name="TextBox 3">
            <a:extLst>
              <a:ext uri="{FF2B5EF4-FFF2-40B4-BE49-F238E27FC236}">
                <a16:creationId xmlns:a16="http://schemas.microsoft.com/office/drawing/2014/main" id="{6FFB56A9-0D1D-5C4D-8BE4-BD433B411504}"/>
              </a:ext>
            </a:extLst>
          </p:cNvPr>
          <p:cNvSpPr txBox="1"/>
          <p:nvPr/>
        </p:nvSpPr>
        <p:spPr>
          <a:xfrm>
            <a:off x="428" y="440503"/>
            <a:ext cx="11147024" cy="862224"/>
          </a:xfrm>
          <a:prstGeom prst="rect">
            <a:avLst/>
          </a:prstGeom>
          <a:noFill/>
        </p:spPr>
        <p:txBody>
          <a:bodyPr wrap="square" rtlCol="0" anchor="t">
            <a:spAutoFit/>
          </a:bodyPr>
          <a:lstStyle/>
          <a:p>
            <a:pPr algn="ctr" defTabSz="554492">
              <a:lnSpc>
                <a:spcPct val="107000"/>
              </a:lnSpc>
              <a:spcAft>
                <a:spcPts val="485"/>
              </a:spcAft>
            </a:pPr>
            <a:r>
              <a:rPr lang="en-GB" sz="2426" b="1" dirty="0">
                <a:solidFill>
                  <a:srgbClr val="00A3DB"/>
                </a:solidFill>
                <a:latin typeface="Arial" panose="020B0604020202020204" pitchFamily="34" charset="0"/>
                <a:ea typeface="Calibri" panose="020F0502020204030204" pitchFamily="34" charset="0"/>
                <a:cs typeface="Arial" panose="020B0604020202020204" pitchFamily="34" charset="0"/>
              </a:rPr>
              <a:t>What are the relevant standards for product assessments for non-electrical equipment to ATEX?</a:t>
            </a:r>
            <a:endParaRPr lang="en-GB" sz="2426" b="1" dirty="0">
              <a:solidFill>
                <a:srgbClr val="00A3DB"/>
              </a:solidFill>
              <a:latin typeface="Arial" panose="020B0604020202020204" pitchFamily="34" charset="0"/>
              <a:cs typeface="Arial" panose="020B0604020202020204" pitchFamily="34" charset="0"/>
            </a:endParaRPr>
          </a:p>
        </p:txBody>
      </p:sp>
      <p:sp>
        <p:nvSpPr>
          <p:cNvPr id="5" name="Rectangle 4"/>
          <p:cNvSpPr/>
          <p:nvPr/>
        </p:nvSpPr>
        <p:spPr>
          <a:xfrm>
            <a:off x="202281" y="1672098"/>
            <a:ext cx="4538709" cy="4794774"/>
          </a:xfrm>
          <a:prstGeom prst="rect">
            <a:avLst/>
          </a:prstGeom>
          <a:solidFill>
            <a:srgbClr val="002060"/>
          </a:solidFill>
        </p:spPr>
        <p:txBody>
          <a:bodyPr wrap="square">
            <a:spAutoFit/>
          </a:bodyPr>
          <a:lstStyle/>
          <a:p>
            <a:pPr defTabSz="554492"/>
            <a:r>
              <a:rPr lang="en-GB" sz="2911" dirty="0">
                <a:solidFill>
                  <a:srgbClr val="00A3DB"/>
                </a:solidFill>
                <a:latin typeface="Arial" panose="020B0604020202020204" pitchFamily="34" charset="0"/>
                <a:cs typeface="Arial" panose="020B0604020202020204" pitchFamily="34" charset="0"/>
              </a:rPr>
              <a:t>IEC/ISO 80079-36 </a:t>
            </a:r>
          </a:p>
          <a:p>
            <a:pPr defTabSz="554492"/>
            <a:r>
              <a:rPr lang="en-GB" sz="1455" b="1" dirty="0">
                <a:solidFill>
                  <a:srgbClr val="00A3DB"/>
                </a:solidFill>
                <a:latin typeface="Arial" panose="020B0604020202020204" pitchFamily="34" charset="0"/>
                <a:cs typeface="Arial" panose="020B0604020202020204" pitchFamily="34" charset="0"/>
              </a:rPr>
              <a:t>Explosive atmospheres — Part 36: Non-electrical equipment for explosive atmospheres — Basic method and requirements</a:t>
            </a:r>
          </a:p>
          <a:p>
            <a:pPr defTabSz="554492"/>
            <a:endParaRPr lang="en-GB" sz="1455" b="1" dirty="0">
              <a:solidFill>
                <a:srgbClr val="00A3DB"/>
              </a:solidFill>
              <a:latin typeface="Arial" panose="020B0604020202020204" pitchFamily="34" charset="0"/>
              <a:cs typeface="Arial" panose="020B0604020202020204" pitchFamily="34" charset="0"/>
            </a:endParaRPr>
          </a:p>
          <a:p>
            <a:pPr defTabSz="554492"/>
            <a:endParaRPr lang="en-GB" sz="1455" b="1" dirty="0">
              <a:solidFill>
                <a:srgbClr val="00A3DB"/>
              </a:solidFill>
              <a:latin typeface="Arial" panose="020B0604020202020204" pitchFamily="34" charset="0"/>
              <a:cs typeface="Arial" panose="020B0604020202020204" pitchFamily="34" charset="0"/>
            </a:endParaRPr>
          </a:p>
          <a:p>
            <a:pPr defTabSz="554492"/>
            <a:endParaRPr lang="en-GB" sz="1455" dirty="0">
              <a:solidFill>
                <a:srgbClr val="00A3DB"/>
              </a:solidFill>
              <a:latin typeface="Arial" panose="020B0604020202020204" pitchFamily="34" charset="0"/>
              <a:cs typeface="Arial" panose="020B0604020202020204" pitchFamily="34" charset="0"/>
            </a:endParaRPr>
          </a:p>
          <a:p>
            <a:pPr defTabSz="554492"/>
            <a:r>
              <a:rPr lang="en-GB" sz="2911" dirty="0">
                <a:solidFill>
                  <a:srgbClr val="00A3DB"/>
                </a:solidFill>
                <a:latin typeface="Arial" panose="020B0604020202020204" pitchFamily="34" charset="0"/>
                <a:cs typeface="Arial" panose="020B0604020202020204" pitchFamily="34" charset="0"/>
              </a:rPr>
              <a:t>IEC/ISO 80079-37</a:t>
            </a:r>
          </a:p>
          <a:p>
            <a:pPr defTabSz="554492"/>
            <a:r>
              <a:rPr lang="en-GB" sz="1455" b="1" dirty="0">
                <a:solidFill>
                  <a:srgbClr val="00A3DB"/>
                </a:solidFill>
                <a:latin typeface="Arial" panose="020B0604020202020204" pitchFamily="34" charset="0"/>
                <a:cs typeface="Arial" panose="020B0604020202020204" pitchFamily="34" charset="0"/>
              </a:rPr>
              <a:t>Explosive atmospheres — Part 37: Non-electrical equipment for explosive atmospheres — Non-electrical type of protection constructional safety ''c'', control of ignition sources ''b'', liquid immersion ''k‘’</a:t>
            </a:r>
          </a:p>
          <a:p>
            <a:pPr defTabSz="554492"/>
            <a:endParaRPr lang="en-GB" sz="1455" dirty="0">
              <a:solidFill>
                <a:srgbClr val="00A3DB"/>
              </a:solidFill>
              <a:latin typeface="Arial" panose="020B0604020202020204" pitchFamily="34" charset="0"/>
              <a:cs typeface="Arial" panose="020B0604020202020204" pitchFamily="34" charset="0"/>
            </a:endParaRPr>
          </a:p>
          <a:p>
            <a:pPr defTabSz="554492"/>
            <a:r>
              <a:rPr lang="en-GB" sz="2911" dirty="0">
                <a:solidFill>
                  <a:srgbClr val="00A3DB"/>
                </a:solidFill>
                <a:latin typeface="Arial" panose="020B0604020202020204" pitchFamily="34" charset="0"/>
                <a:cs typeface="Arial" panose="020B0604020202020204" pitchFamily="34" charset="0"/>
              </a:rPr>
              <a:t>IEC/ISO 80079-38</a:t>
            </a:r>
          </a:p>
          <a:p>
            <a:pPr defTabSz="554492"/>
            <a:r>
              <a:rPr lang="en-GB" sz="1455" b="1" dirty="0">
                <a:solidFill>
                  <a:srgbClr val="00A3DB"/>
                </a:solidFill>
                <a:latin typeface="Arial" panose="020B0604020202020204" pitchFamily="34" charset="0"/>
                <a:cs typeface="Arial" panose="020B0604020202020204" pitchFamily="34" charset="0"/>
              </a:rPr>
              <a:t>Explosive atmospheres — Part 38: Equipment and components in explosive atmospheres in underground mines</a:t>
            </a:r>
            <a:endParaRPr lang="en-GB" sz="1455" dirty="0">
              <a:solidFill>
                <a:srgbClr val="00A3D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16F1347-B3BA-4AAB-AE9B-C446A58D1BF5}"/>
              </a:ext>
            </a:extLst>
          </p:cNvPr>
          <p:cNvSpPr txBox="1"/>
          <p:nvPr/>
        </p:nvSpPr>
        <p:spPr>
          <a:xfrm>
            <a:off x="4740989" y="1672098"/>
            <a:ext cx="6254242" cy="3376309"/>
          </a:xfrm>
          <a:prstGeom prst="rect">
            <a:avLst/>
          </a:prstGeom>
          <a:solidFill>
            <a:srgbClr val="00A3DB"/>
          </a:solidFill>
        </p:spPr>
        <p:txBody>
          <a:bodyPr wrap="square">
            <a:spAutoFit/>
          </a:bodyPr>
          <a:lstStyle/>
          <a:p>
            <a:pPr defTabSz="554492"/>
            <a:r>
              <a:rPr lang="en-GB" sz="1940" b="1" dirty="0">
                <a:solidFill>
                  <a:srgbClr val="002060"/>
                </a:solidFill>
                <a:latin typeface="Arial" panose="020B0604020202020204" pitchFamily="34" charset="0"/>
                <a:cs typeface="Arial" panose="020B0604020202020204" pitchFamily="34" charset="0"/>
              </a:rPr>
              <a:t>Design, Construction, Testing, Marking, </a:t>
            </a:r>
          </a:p>
          <a:p>
            <a:pPr defTabSz="554492"/>
            <a:r>
              <a:rPr lang="en-GB" sz="1940" b="1" dirty="0">
                <a:solidFill>
                  <a:srgbClr val="002060"/>
                </a:solidFill>
                <a:latin typeface="Arial" panose="020B0604020202020204" pitchFamily="34" charset="0"/>
                <a:cs typeface="Arial" panose="020B0604020202020204" pitchFamily="34" charset="0"/>
              </a:rPr>
              <a:t>Risk assessment process, Determine our equipment protection level.</a:t>
            </a:r>
          </a:p>
          <a:p>
            <a:pPr defTabSz="554492"/>
            <a:r>
              <a:rPr lang="en-GB" sz="1940" b="1" dirty="0">
                <a:solidFill>
                  <a:srgbClr val="002060"/>
                </a:solidFill>
                <a:latin typeface="Arial" panose="020B0604020202020204" pitchFamily="34" charset="0"/>
                <a:cs typeface="Arial" panose="020B0604020202020204" pitchFamily="34" charset="0"/>
              </a:rPr>
              <a:t>we can then apply measures to prevent the ignition source from becoming effective</a:t>
            </a:r>
          </a:p>
          <a:p>
            <a:pPr defTabSz="554492"/>
            <a:endParaRPr lang="en-GB" sz="1940" b="1" dirty="0">
              <a:solidFill>
                <a:srgbClr val="002060"/>
              </a:solidFill>
              <a:latin typeface="Arial" panose="020B0604020202020204" pitchFamily="34" charset="0"/>
              <a:cs typeface="Arial" panose="020B0604020202020204" pitchFamily="34" charset="0"/>
            </a:endParaRPr>
          </a:p>
          <a:p>
            <a:pPr defTabSz="554492"/>
            <a:endParaRPr lang="en-GB" sz="1940" b="1" dirty="0">
              <a:solidFill>
                <a:srgbClr val="002060"/>
              </a:solidFill>
              <a:latin typeface="Arial" panose="020B0604020202020204" pitchFamily="34" charset="0"/>
              <a:cs typeface="Arial" panose="020B0604020202020204" pitchFamily="34" charset="0"/>
            </a:endParaRPr>
          </a:p>
          <a:p>
            <a:pPr defTabSz="554492"/>
            <a:r>
              <a:rPr lang="en-GB" sz="1940" b="1" dirty="0">
                <a:solidFill>
                  <a:srgbClr val="002060"/>
                </a:solidFill>
                <a:latin typeface="Arial" panose="020B0604020202020204" pitchFamily="34" charset="0"/>
                <a:cs typeface="Arial" panose="020B0604020202020204" pitchFamily="34" charset="0"/>
              </a:rPr>
              <a:t>Protection concepts, </a:t>
            </a:r>
          </a:p>
          <a:p>
            <a:pPr defTabSz="554492"/>
            <a:r>
              <a:rPr lang="en-GB" sz="1940" b="1" dirty="0">
                <a:solidFill>
                  <a:srgbClr val="002060"/>
                </a:solidFill>
                <a:latin typeface="Arial" panose="020B0604020202020204" pitchFamily="34" charset="0"/>
                <a:cs typeface="Arial" panose="020B0604020202020204" pitchFamily="34" charset="0"/>
              </a:rPr>
              <a:t>Constructional</a:t>
            </a:r>
          </a:p>
          <a:p>
            <a:pPr defTabSz="554492"/>
            <a:r>
              <a:rPr lang="en-GB" sz="1940" b="1" dirty="0">
                <a:solidFill>
                  <a:srgbClr val="002060"/>
                </a:solidFill>
                <a:latin typeface="Arial" panose="020B0604020202020204" pitchFamily="34" charset="0"/>
                <a:cs typeface="Arial" panose="020B0604020202020204" pitchFamily="34" charset="0"/>
              </a:rPr>
              <a:t>Control of ignition sources</a:t>
            </a:r>
          </a:p>
          <a:p>
            <a:pPr defTabSz="554492"/>
            <a:r>
              <a:rPr lang="en-GB" sz="1940" b="1" dirty="0">
                <a:solidFill>
                  <a:srgbClr val="002060"/>
                </a:solidFill>
                <a:latin typeface="Arial" panose="020B0604020202020204" pitchFamily="34" charset="0"/>
                <a:cs typeface="Arial" panose="020B0604020202020204" pitchFamily="34" charset="0"/>
              </a:rPr>
              <a:t>Liquid immersion </a:t>
            </a:r>
          </a:p>
        </p:txBody>
      </p:sp>
    </p:spTree>
    <p:extLst>
      <p:ext uri="{BB962C8B-B14F-4D97-AF65-F5344CB8AC3E}">
        <p14:creationId xmlns:p14="http://schemas.microsoft.com/office/powerpoint/2010/main" val="26400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fade">
                                      <p:cBhvr>
                                        <p:cTn id="45" dur="500"/>
                                        <p:tgtEl>
                                          <p:spTgt spid="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fade">
                                      <p:cBhvr>
                                        <p:cTn id="50" dur="500"/>
                                        <p:tgtEl>
                                          <p:spTgt spid="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fade">
                                      <p:cBhvr>
                                        <p:cTn id="55" dur="500"/>
                                        <p:tgtEl>
                                          <p:spTgt spid="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xEl>
                                              <p:pRg st="6" end="6"/>
                                            </p:txEl>
                                          </p:spTgt>
                                        </p:tgtEl>
                                        <p:attrNameLst>
                                          <p:attrName>style.visibility</p:attrName>
                                        </p:attrNameLst>
                                      </p:cBhvr>
                                      <p:to>
                                        <p:strVal val="visible"/>
                                      </p:to>
                                    </p:set>
                                    <p:animEffect transition="in" filter="fade">
                                      <p:cBhvr>
                                        <p:cTn id="60" dur="500"/>
                                        <p:tgtEl>
                                          <p:spTgt spid="8">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xEl>
                                              <p:pRg st="7" end="7"/>
                                            </p:txEl>
                                          </p:spTgt>
                                        </p:tgtEl>
                                        <p:attrNameLst>
                                          <p:attrName>style.visibility</p:attrName>
                                        </p:attrNameLst>
                                      </p:cBhvr>
                                      <p:to>
                                        <p:strVal val="visible"/>
                                      </p:to>
                                    </p:set>
                                    <p:animEffect transition="in" filter="fade">
                                      <p:cBhvr>
                                        <p:cTn id="65" dur="500"/>
                                        <p:tgtEl>
                                          <p:spTgt spid="8">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0" name="TextBox 9">
            <a:extLst>
              <a:ext uri="{FF2B5EF4-FFF2-40B4-BE49-F238E27FC236}">
                <a16:creationId xmlns:a16="http://schemas.microsoft.com/office/drawing/2014/main" id="{C3F2DEE1-8716-42FF-852F-E662C6DFB6ED}"/>
              </a:ext>
            </a:extLst>
          </p:cNvPr>
          <p:cNvSpPr txBox="1"/>
          <p:nvPr/>
        </p:nvSpPr>
        <p:spPr>
          <a:xfrm>
            <a:off x="2701787" y="5812838"/>
            <a:ext cx="6788426" cy="1081515"/>
          </a:xfrm>
          <a:prstGeom prst="rect">
            <a:avLst/>
          </a:prstGeom>
          <a:solidFill>
            <a:srgbClr val="002060"/>
          </a:solid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These standards must apply to ATEX products suppled since October 2019</a:t>
            </a:r>
          </a:p>
          <a:p>
            <a:pPr algn="ctr" defTabSz="554492"/>
            <a:endParaRPr lang="en-GB" sz="1092" dirty="0">
              <a:solidFill>
                <a:srgbClr val="0070C0"/>
              </a:solidFill>
              <a:latin typeface="Calibri"/>
            </a:endParaRPr>
          </a:p>
        </p:txBody>
      </p:sp>
      <p:pic>
        <p:nvPicPr>
          <p:cNvPr id="3" name="Picture 2">
            <a:extLst>
              <a:ext uri="{FF2B5EF4-FFF2-40B4-BE49-F238E27FC236}">
                <a16:creationId xmlns:a16="http://schemas.microsoft.com/office/drawing/2014/main" id="{2CDF0AE8-0071-4F07-A85B-E532DCC77D59}"/>
              </a:ext>
            </a:extLst>
          </p:cNvPr>
          <p:cNvPicPr>
            <a:picLocks noChangeAspect="1"/>
          </p:cNvPicPr>
          <p:nvPr/>
        </p:nvPicPr>
        <p:blipFill>
          <a:blip r:embed="rId3"/>
          <a:stretch>
            <a:fillRect/>
          </a:stretch>
        </p:blipFill>
        <p:spPr>
          <a:xfrm>
            <a:off x="1549502" y="806169"/>
            <a:ext cx="9092995" cy="5006670"/>
          </a:xfrm>
          <a:prstGeom prst="rect">
            <a:avLst/>
          </a:prstGeom>
        </p:spPr>
      </p:pic>
      <p:pic>
        <p:nvPicPr>
          <p:cNvPr id="5" name="Picture 4">
            <a:extLst>
              <a:ext uri="{FF2B5EF4-FFF2-40B4-BE49-F238E27FC236}">
                <a16:creationId xmlns:a16="http://schemas.microsoft.com/office/drawing/2014/main" id="{FA8EE18D-D133-4CE2-AB06-50C7E7D7381E}"/>
              </a:ext>
            </a:extLst>
          </p:cNvPr>
          <p:cNvPicPr>
            <a:picLocks noChangeAspect="1"/>
          </p:cNvPicPr>
          <p:nvPr/>
        </p:nvPicPr>
        <p:blipFill>
          <a:blip r:embed="rId4"/>
          <a:stretch>
            <a:fillRect/>
          </a:stretch>
        </p:blipFill>
        <p:spPr>
          <a:xfrm>
            <a:off x="1549502" y="408962"/>
            <a:ext cx="9092995" cy="794414"/>
          </a:xfrm>
          <a:prstGeom prst="rect">
            <a:avLst/>
          </a:prstGeom>
        </p:spPr>
      </p:pic>
    </p:spTree>
    <p:extLst>
      <p:ext uri="{BB962C8B-B14F-4D97-AF65-F5344CB8AC3E}">
        <p14:creationId xmlns:p14="http://schemas.microsoft.com/office/powerpoint/2010/main" val="15495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achine&#10;&#10;Description automatically generated with medium confidence">
            <a:extLst>
              <a:ext uri="{FF2B5EF4-FFF2-40B4-BE49-F238E27FC236}">
                <a16:creationId xmlns:a16="http://schemas.microsoft.com/office/drawing/2014/main" id="{C1B8AF9F-8B0D-4E78-8EDB-6C1FBFA8D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465" y="1509111"/>
            <a:ext cx="4345343" cy="4733116"/>
          </a:xfrm>
          <a:prstGeom prst="rect">
            <a:avLst/>
          </a:prstGeom>
        </p:spPr>
      </p:pic>
      <p:sp>
        <p:nvSpPr>
          <p:cNvPr id="2" name="Rectangle 1">
            <a:extLst>
              <a:ext uri="{FF2B5EF4-FFF2-40B4-BE49-F238E27FC236}">
                <a16:creationId xmlns:a16="http://schemas.microsoft.com/office/drawing/2014/main" id="{F5B17764-FBE2-6E4F-AB34-0224F7414DF3}"/>
              </a:ext>
            </a:extLst>
          </p:cNvPr>
          <p:cNvSpPr/>
          <p:nvPr/>
        </p:nvSpPr>
        <p:spPr>
          <a:xfrm>
            <a:off x="11147098" y="241"/>
            <a:ext cx="117443" cy="3742565"/>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078" y="1403703"/>
            <a:ext cx="3742565" cy="935641"/>
          </a:xfrm>
          <a:prstGeom prst="rect">
            <a:avLst/>
          </a:prstGeom>
        </p:spPr>
      </p:pic>
      <p:sp>
        <p:nvSpPr>
          <p:cNvPr id="5" name="Rectangle 4"/>
          <p:cNvSpPr/>
          <p:nvPr/>
        </p:nvSpPr>
        <p:spPr>
          <a:xfrm>
            <a:off x="-18624" y="231092"/>
            <a:ext cx="12191144" cy="838819"/>
          </a:xfrm>
          <a:prstGeom prst="rect">
            <a:avLst/>
          </a:prstGeom>
        </p:spPr>
        <p:txBody>
          <a:bodyPr wrap="square">
            <a:spAutoFit/>
          </a:bodyPr>
          <a:lstStyle/>
          <a:p>
            <a:pPr algn="ctr" defTabSz="554492"/>
            <a:r>
              <a:rPr lang="en-GB" altLang="en-US" sz="4851" b="1" dirty="0">
                <a:solidFill>
                  <a:srgbClr val="00A3DB"/>
                </a:solidFill>
                <a:latin typeface="Arial" panose="020B0604020202020204" pitchFamily="34" charset="0"/>
                <a:cs typeface="Arial" panose="020B0604020202020204" pitchFamily="34" charset="0"/>
              </a:rPr>
              <a:t>Additional standards</a:t>
            </a:r>
            <a:endParaRPr lang="en-GB" sz="4851" b="1" dirty="0">
              <a:solidFill>
                <a:srgbClr val="00A3DB"/>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B4C6CBA-C0EF-4462-9959-C00D16A8F1EF}"/>
              </a:ext>
            </a:extLst>
          </p:cNvPr>
          <p:cNvSpPr txBox="1"/>
          <p:nvPr/>
        </p:nvSpPr>
        <p:spPr>
          <a:xfrm>
            <a:off x="121568" y="1608207"/>
            <a:ext cx="6762221" cy="1884106"/>
          </a:xfrm>
          <a:prstGeom prst="rect">
            <a:avLst/>
          </a:prstGeom>
          <a:solidFill>
            <a:srgbClr val="002060"/>
          </a:solidFill>
        </p:spPr>
        <p:txBody>
          <a:bodyPr wrap="square">
            <a:spAutoFit/>
          </a:bodyPr>
          <a:lstStyle/>
          <a:p>
            <a:pPr defTabSz="554492"/>
            <a:r>
              <a:rPr lang="en-GB" altLang="en-US" sz="2911" b="1" dirty="0">
                <a:solidFill>
                  <a:srgbClr val="00A3DB"/>
                </a:solidFill>
                <a:latin typeface="Arial" panose="020B0604020202020204" pitchFamily="34" charset="0"/>
                <a:cs typeface="Arial" panose="020B0604020202020204" pitchFamily="34" charset="0"/>
              </a:rPr>
              <a:t>Additional standards</a:t>
            </a:r>
          </a:p>
          <a:p>
            <a:pPr marL="346558" indent="-346558" defTabSz="554492">
              <a:buFont typeface="Arial" panose="020B0604020202020204" pitchFamily="34" charset="0"/>
              <a:buChar char="•"/>
            </a:pPr>
            <a:r>
              <a:rPr lang="en-GB" altLang="en-US" sz="2911" b="1" dirty="0">
                <a:solidFill>
                  <a:srgbClr val="00A3DB"/>
                </a:solidFill>
                <a:latin typeface="Arial" panose="020B0604020202020204" pitchFamily="34" charset="0"/>
                <a:cs typeface="Arial" panose="020B0604020202020204" pitchFamily="34" charset="0"/>
              </a:rPr>
              <a:t>EN 1834 </a:t>
            </a:r>
            <a:r>
              <a:rPr lang="en-GB" sz="2911" b="1" dirty="0">
                <a:solidFill>
                  <a:srgbClr val="00A3DB"/>
                </a:solidFill>
                <a:latin typeface="Arial" panose="020B0604020202020204" pitchFamily="34" charset="0"/>
                <a:cs typeface="Arial" panose="020B0604020202020204" pitchFamily="34" charset="0"/>
              </a:rPr>
              <a:t>internal combustion engines</a:t>
            </a:r>
          </a:p>
          <a:p>
            <a:pPr marL="346558" indent="-346558" defTabSz="554492">
              <a:buFont typeface="Arial" panose="020B0604020202020204" pitchFamily="34" charset="0"/>
              <a:buChar char="•"/>
            </a:pPr>
            <a:r>
              <a:rPr lang="en-GB" altLang="en-US" sz="2911" b="1" dirty="0">
                <a:solidFill>
                  <a:srgbClr val="00A3DB"/>
                </a:solidFill>
                <a:latin typeface="Arial" panose="020B0604020202020204" pitchFamily="34" charset="0"/>
                <a:cs typeface="Arial" panose="020B0604020202020204" pitchFamily="34" charset="0"/>
              </a:rPr>
              <a:t>EN 1755 </a:t>
            </a:r>
            <a:r>
              <a:rPr lang="en-GB" sz="2911" b="1" dirty="0">
                <a:solidFill>
                  <a:srgbClr val="00A3DB"/>
                </a:solidFill>
                <a:latin typeface="Arial" panose="020B0604020202020204" pitchFamily="34" charset="0"/>
                <a:cs typeface="Arial" panose="020B0604020202020204" pitchFamily="34" charset="0"/>
              </a:rPr>
              <a:t>Industrial Trucks </a:t>
            </a:r>
          </a:p>
        </p:txBody>
      </p:sp>
      <p:sp>
        <p:nvSpPr>
          <p:cNvPr id="22" name="TextBox 21">
            <a:extLst>
              <a:ext uri="{FF2B5EF4-FFF2-40B4-BE49-F238E27FC236}">
                <a16:creationId xmlns:a16="http://schemas.microsoft.com/office/drawing/2014/main" id="{748B6547-69D9-4912-A204-22150194BBAD}"/>
              </a:ext>
            </a:extLst>
          </p:cNvPr>
          <p:cNvSpPr txBox="1"/>
          <p:nvPr/>
        </p:nvSpPr>
        <p:spPr>
          <a:xfrm>
            <a:off x="121569" y="3429000"/>
            <a:ext cx="6762221" cy="2294667"/>
          </a:xfrm>
          <a:prstGeom prst="rect">
            <a:avLst/>
          </a:prstGeom>
          <a:solidFill>
            <a:srgbClr val="00B0F0"/>
          </a:solidFill>
        </p:spPr>
        <p:txBody>
          <a:bodyPr wrap="square">
            <a:spAutoFit/>
          </a:bodyPr>
          <a:lstStyle/>
          <a:p>
            <a:pPr defTabSz="554492"/>
            <a:r>
              <a:rPr lang="en-GB" sz="2911" b="1" dirty="0">
                <a:solidFill>
                  <a:srgbClr val="002060"/>
                </a:solidFill>
                <a:latin typeface="Arial" panose="020B0604020202020204" pitchFamily="34" charset="0"/>
                <a:cs typeface="Arial" panose="020B0604020202020204" pitchFamily="34" charset="0"/>
              </a:rPr>
              <a:t>Fans are listed as safety critical</a:t>
            </a:r>
          </a:p>
          <a:p>
            <a:pPr marL="346558" indent="-346558" defTabSz="554492">
              <a:buFont typeface="Arial" panose="020B0604020202020204" pitchFamily="34" charset="0"/>
              <a:buChar char="•"/>
            </a:pPr>
            <a:r>
              <a:rPr lang="en-GB" sz="2911" b="1" dirty="0">
                <a:solidFill>
                  <a:srgbClr val="002060"/>
                </a:solidFill>
                <a:latin typeface="Arial" panose="020B0604020202020204" pitchFamily="34" charset="0"/>
                <a:cs typeface="Arial" panose="020B0604020202020204" pitchFamily="34" charset="0"/>
              </a:rPr>
              <a:t>EN14986:2017 Design of fans working in a potentially explosive atmospheres</a:t>
            </a:r>
          </a:p>
          <a:p>
            <a:pPr defTabSz="554492"/>
            <a:endParaRPr lang="en-GB" sz="2668"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43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Effect transition="in" filter="fade">
                                      <p:cBhvr>
                                        <p:cTn id="27"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8" name="TextBox 7">
            <a:extLst>
              <a:ext uri="{FF2B5EF4-FFF2-40B4-BE49-F238E27FC236}">
                <a16:creationId xmlns:a16="http://schemas.microsoft.com/office/drawing/2014/main" id="{4ED90806-1050-4B9D-AFF0-A78D7FBF9D44}"/>
              </a:ext>
            </a:extLst>
          </p:cNvPr>
          <p:cNvSpPr txBox="1"/>
          <p:nvPr/>
        </p:nvSpPr>
        <p:spPr>
          <a:xfrm>
            <a:off x="1023372" y="965129"/>
            <a:ext cx="9741868" cy="2107885"/>
          </a:xfrm>
          <a:prstGeom prst="rect">
            <a:avLst/>
          </a:prstGeom>
          <a:noFill/>
        </p:spPr>
        <p:txBody>
          <a:bodyPr wrap="square">
            <a:spAutoFit/>
          </a:bodyPr>
          <a:lstStyle/>
          <a:p>
            <a:pPr marL="144784" algn="just" defTabSz="554492">
              <a:spcBef>
                <a:spcPts val="282"/>
              </a:spcBef>
            </a:pPr>
            <a:r>
              <a:rPr lang="en-US" sz="2183" b="1" i="1" dirty="0">
                <a:solidFill>
                  <a:prstClr val="black"/>
                </a:solidFill>
                <a:latin typeface="Arial" panose="020B0604020202020204" pitchFamily="34" charset="0"/>
                <a:ea typeface="Arial" panose="020B0604020202020204" pitchFamily="34" charset="0"/>
              </a:rPr>
              <a:t>11. Responsibilities of manufacturers: conformity assessment</a:t>
            </a:r>
            <a:endParaRPr lang="en-GB" sz="2183" b="1" i="1" dirty="0">
              <a:solidFill>
                <a:prstClr val="black"/>
              </a:solidFill>
              <a:latin typeface="Arial" panose="020B0604020202020204" pitchFamily="34" charset="0"/>
              <a:ea typeface="Arial" panose="020B0604020202020204" pitchFamily="34" charset="0"/>
            </a:endParaRPr>
          </a:p>
          <a:p>
            <a:pPr defTabSz="554492">
              <a:spcBef>
                <a:spcPts val="30"/>
              </a:spcBef>
            </a:pPr>
            <a:r>
              <a:rPr lang="en-US" sz="2183" b="1" i="1" dirty="0">
                <a:solidFill>
                  <a:prstClr val="black"/>
                </a:solidFill>
                <a:latin typeface="Arial" panose="020B0604020202020204" pitchFamily="34" charset="0"/>
                <a:ea typeface="Arial" panose="020B0604020202020204" pitchFamily="34" charset="0"/>
              </a:rPr>
              <a:t> </a:t>
            </a:r>
            <a:endParaRPr lang="en-GB" sz="2183" dirty="0">
              <a:solidFill>
                <a:prstClr val="black"/>
              </a:solidFill>
              <a:latin typeface="Arial" panose="020B0604020202020204" pitchFamily="34" charset="0"/>
              <a:ea typeface="Arial" panose="020B0604020202020204" pitchFamily="34" charset="0"/>
            </a:endParaRPr>
          </a:p>
          <a:p>
            <a:pPr marL="144784" marR="143244" algn="just" defTabSz="554492"/>
            <a:r>
              <a:rPr lang="en-US" sz="2183" dirty="0">
                <a:solidFill>
                  <a:prstClr val="black"/>
                </a:solidFill>
                <a:latin typeface="Arial" panose="020B0604020202020204" pitchFamily="34" charset="0"/>
                <a:ea typeface="Arial" panose="020B0604020202020204" pitchFamily="34" charset="0"/>
              </a:rPr>
              <a:t>Conformity assessment according to the </a:t>
            </a:r>
            <a:r>
              <a:rPr lang="en-US" sz="2183" u="sng" dirty="0">
                <a:solidFill>
                  <a:prstClr val="black"/>
                </a:solidFill>
                <a:highlight>
                  <a:srgbClr val="FFFF00"/>
                </a:highlight>
                <a:latin typeface="Arial" panose="020B0604020202020204" pitchFamily="34" charset="0"/>
                <a:ea typeface="Arial" panose="020B0604020202020204" pitchFamily="34" charset="0"/>
              </a:rPr>
              <a:t>conformity assessment procedures applicable to the product, is the responsibility of the manufacturer only,</a:t>
            </a:r>
            <a:r>
              <a:rPr lang="en-US" sz="2183" dirty="0">
                <a:solidFill>
                  <a:prstClr val="black"/>
                </a:solidFill>
                <a:latin typeface="Arial" panose="020B0604020202020204" pitchFamily="34" charset="0"/>
                <a:ea typeface="Arial" panose="020B0604020202020204" pitchFamily="34" charset="0"/>
              </a:rPr>
              <a:t> whether the Directive provides for the involvement of a notified conformity assessment body, or not.</a:t>
            </a:r>
            <a:endParaRPr lang="en-GB" sz="2183" dirty="0">
              <a:solidFill>
                <a:prstClr val="black"/>
              </a:solidFill>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059569E1-0B30-493D-A4CF-4E8DC506D47A}"/>
              </a:ext>
            </a:extLst>
          </p:cNvPr>
          <p:cNvSpPr txBox="1"/>
          <p:nvPr/>
        </p:nvSpPr>
        <p:spPr>
          <a:xfrm>
            <a:off x="1992844" y="364452"/>
            <a:ext cx="7781697" cy="540276"/>
          </a:xfrm>
          <a:prstGeom prst="rect">
            <a:avLst/>
          </a:prstGeom>
          <a:noFill/>
        </p:spPr>
        <p:txBody>
          <a:bodyPr wrap="square">
            <a:spAutoFit/>
          </a:bodyPr>
          <a:lstStyle/>
          <a:p>
            <a:pPr algn="ctr" defTabSz="554492"/>
            <a:r>
              <a:rPr lang="en-GB" sz="2911" b="1" dirty="0">
                <a:solidFill>
                  <a:srgbClr val="00A3DB"/>
                </a:solidFill>
                <a:latin typeface="Arial" panose="020B0604020202020204" pitchFamily="34" charset="0"/>
                <a:cs typeface="Arial" panose="020B0604020202020204" pitchFamily="34" charset="0"/>
              </a:rPr>
              <a:t>We don’t know what we don’t Know</a:t>
            </a:r>
          </a:p>
        </p:txBody>
      </p:sp>
      <p:pic>
        <p:nvPicPr>
          <p:cNvPr id="1026" name="Picture 2" descr="Image result for office of product safety &amp; standards">
            <a:extLst>
              <a:ext uri="{FF2B5EF4-FFF2-40B4-BE49-F238E27FC236}">
                <a16:creationId xmlns:a16="http://schemas.microsoft.com/office/drawing/2014/main" id="{08C803E1-E57D-4279-96AD-29AE117B3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105" y="3182262"/>
            <a:ext cx="2656927" cy="1121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E7CE9D-909C-4452-8766-4CDF65FA50C2}"/>
              </a:ext>
            </a:extLst>
          </p:cNvPr>
          <p:cNvSpPr txBox="1"/>
          <p:nvPr/>
        </p:nvSpPr>
        <p:spPr>
          <a:xfrm>
            <a:off x="4731637" y="3363474"/>
            <a:ext cx="6099423" cy="3134320"/>
          </a:xfrm>
          <a:prstGeom prst="rect">
            <a:avLst/>
          </a:prstGeom>
          <a:solidFill>
            <a:srgbClr val="002060"/>
          </a:solidFill>
        </p:spPr>
        <p:txBody>
          <a:bodyPr wrap="square" rtlCol="0">
            <a:spAutoFit/>
          </a:bodyPr>
          <a:lstStyle/>
          <a:p>
            <a:pPr marL="346558" indent="-346558" defTabSz="554492">
              <a:buFont typeface="Arial" panose="020B0604020202020204" pitchFamily="34" charset="0"/>
              <a:buChar char="•"/>
            </a:pPr>
            <a:r>
              <a:rPr lang="en-GB" sz="2668" dirty="0">
                <a:solidFill>
                  <a:srgbClr val="00A3DB"/>
                </a:solidFill>
                <a:latin typeface="Calibri"/>
              </a:rPr>
              <a:t>“All manufacturers should know what standards are applicable, because they are placing the products on the market.”</a:t>
            </a:r>
          </a:p>
          <a:p>
            <a:pPr marL="346558" indent="-346558" defTabSz="554492">
              <a:buFont typeface="Arial" panose="020B0604020202020204" pitchFamily="34" charset="0"/>
              <a:buChar char="•"/>
            </a:pPr>
            <a:r>
              <a:rPr lang="en-GB" sz="2668" dirty="0">
                <a:solidFill>
                  <a:srgbClr val="00A3DB"/>
                </a:solidFill>
                <a:latin typeface="Calibri"/>
              </a:rPr>
              <a:t>“It is the manufacturers responsibility to find out what standards their products should be  assessed to” </a:t>
            </a:r>
          </a:p>
          <a:p>
            <a:pPr defTabSz="554492"/>
            <a:endParaRPr lang="en-GB" sz="2668" dirty="0">
              <a:solidFill>
                <a:prstClr val="black"/>
              </a:solidFill>
              <a:latin typeface="Calibri"/>
            </a:endParaRPr>
          </a:p>
          <a:p>
            <a:pPr defTabSz="554492"/>
            <a:endParaRPr lang="en-GB" sz="1092" dirty="0">
              <a:solidFill>
                <a:prstClr val="black"/>
              </a:solidFill>
              <a:latin typeface="Calibri"/>
            </a:endParaRPr>
          </a:p>
        </p:txBody>
      </p:sp>
    </p:spTree>
    <p:extLst>
      <p:ext uri="{BB962C8B-B14F-4D97-AF65-F5344CB8AC3E}">
        <p14:creationId xmlns:p14="http://schemas.microsoft.com/office/powerpoint/2010/main" val="35425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758" y="2718365"/>
            <a:ext cx="10326029" cy="646331"/>
          </a:xfrm>
          <a:prstGeom prst="rect">
            <a:avLst/>
          </a:prstGeom>
        </p:spPr>
        <p:txBody>
          <a:bodyPr wrap="square">
            <a:spAutoFit/>
          </a:bodyPr>
          <a:lstStyle/>
          <a:p>
            <a:pPr algn="ctr"/>
            <a:r>
              <a:rPr lang="en-GB" dirty="0"/>
              <a:t>The Dangerous Substances and Explosive Atmospheres Regulations 2002 (DSEAR) require employers to control the risks to safety from fire, explosions and substances corrosive to metals.</a:t>
            </a:r>
            <a:endParaRPr lang="en-GB" sz="2000" b="1" dirty="0">
              <a:solidFill>
                <a:schemeClr val="tx1">
                  <a:lumMod val="95000"/>
                  <a:lumOff val="5000"/>
                </a:schemeClr>
              </a:solidFill>
            </a:endParaRPr>
          </a:p>
        </p:txBody>
      </p:sp>
      <p:sp>
        <p:nvSpPr>
          <p:cNvPr id="7" name="Rectangle 6"/>
          <p:cNvSpPr/>
          <p:nvPr/>
        </p:nvSpPr>
        <p:spPr>
          <a:xfrm>
            <a:off x="821472" y="1515212"/>
            <a:ext cx="10134602" cy="830997"/>
          </a:xfrm>
          <a:prstGeom prst="rect">
            <a:avLst/>
          </a:prstGeom>
        </p:spPr>
        <p:txBody>
          <a:bodyPr wrap="square">
            <a:spAutoFit/>
          </a:bodyPr>
          <a:lstStyle/>
          <a:p>
            <a:pPr algn="ctr"/>
            <a:r>
              <a:rPr lang="en-GB" sz="4800" b="1" dirty="0">
                <a:solidFill>
                  <a:srgbClr val="CD0000"/>
                </a:solidFill>
                <a:latin typeface="Swiss721BT-Black"/>
              </a:rPr>
              <a:t>Purpose of Today’s webinar?</a:t>
            </a:r>
            <a:endParaRPr lang="en-GB" sz="2000" dirty="0"/>
          </a:p>
        </p:txBody>
      </p:sp>
      <p:sp>
        <p:nvSpPr>
          <p:cNvPr id="5" name="Rectangle 4"/>
          <p:cNvSpPr/>
          <p:nvPr/>
        </p:nvSpPr>
        <p:spPr>
          <a:xfrm>
            <a:off x="709835" y="3613869"/>
            <a:ext cx="10326029" cy="646331"/>
          </a:xfrm>
          <a:prstGeom prst="rect">
            <a:avLst/>
          </a:prstGeom>
        </p:spPr>
        <p:txBody>
          <a:bodyPr wrap="square">
            <a:spAutoFit/>
          </a:bodyPr>
          <a:lstStyle/>
          <a:p>
            <a:pPr algn="ctr"/>
            <a:r>
              <a:rPr lang="en-GB" dirty="0"/>
              <a:t>This webinar is designed to provide attendees with practical information to ensure employers understand their legal obligations and the potential limitations of relying on conformity assessments.</a:t>
            </a:r>
            <a:endParaRPr lang="en-GB" sz="2000" b="1" dirty="0">
              <a:solidFill>
                <a:schemeClr val="tx1">
                  <a:lumMod val="95000"/>
                  <a:lumOff val="5000"/>
                </a:schemeClr>
              </a:solidFill>
            </a:endParaRPr>
          </a:p>
        </p:txBody>
      </p:sp>
      <p:sp>
        <p:nvSpPr>
          <p:cNvPr id="8" name="Rectangle 7"/>
          <p:cNvSpPr/>
          <p:nvPr/>
        </p:nvSpPr>
        <p:spPr>
          <a:xfrm>
            <a:off x="1089687" y="4509373"/>
            <a:ext cx="10326029" cy="1508105"/>
          </a:xfrm>
          <a:prstGeom prst="rect">
            <a:avLst/>
          </a:prstGeom>
        </p:spPr>
        <p:txBody>
          <a:bodyPr wrap="square">
            <a:spAutoFit/>
          </a:bodyPr>
          <a:lstStyle/>
          <a:p>
            <a:pPr algn="ctr"/>
            <a:r>
              <a:rPr lang="en-GB" sz="2400" b="1" dirty="0">
                <a:solidFill>
                  <a:srgbClr val="C00000"/>
                </a:solidFill>
              </a:rPr>
              <a:t>This </a:t>
            </a:r>
            <a:r>
              <a:rPr lang="en-GB" sz="2400" b="1" dirty="0" err="1">
                <a:solidFill>
                  <a:srgbClr val="C00000"/>
                </a:solidFill>
              </a:rPr>
              <a:t>weminar</a:t>
            </a:r>
            <a:r>
              <a:rPr lang="en-GB" sz="2400" b="1" dirty="0">
                <a:solidFill>
                  <a:srgbClr val="C00000"/>
                </a:solidFill>
              </a:rPr>
              <a:t> will improve your ability to manage risks that need controlling under DSEAR. It is aimed at health and safety managers, factory managers and engineers in engineering SMEs.</a:t>
            </a:r>
          </a:p>
          <a:p>
            <a:pPr algn="ctr"/>
            <a:endParaRPr lang="en-GB" sz="2000" b="1" dirty="0"/>
          </a:p>
        </p:txBody>
      </p:sp>
      <p:pic>
        <p:nvPicPr>
          <p:cNvPr id="9" name="Picture 8"/>
          <p:cNvPicPr>
            <a:picLocks noChangeAspect="1"/>
          </p:cNvPicPr>
          <p:nvPr/>
        </p:nvPicPr>
        <p:blipFill>
          <a:blip r:embed="rId3"/>
          <a:stretch>
            <a:fillRect/>
          </a:stretch>
        </p:blipFill>
        <p:spPr>
          <a:xfrm>
            <a:off x="0" y="4165160"/>
            <a:ext cx="2064774" cy="2014414"/>
          </a:xfrm>
          <a:prstGeom prst="rect">
            <a:avLst/>
          </a:prstGeom>
        </p:spPr>
      </p:pic>
    </p:spTree>
    <p:extLst>
      <p:ext uri="{BB962C8B-B14F-4D97-AF65-F5344CB8AC3E}">
        <p14:creationId xmlns:p14="http://schemas.microsoft.com/office/powerpoint/2010/main" val="119770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2" name="TextBox 11">
            <a:extLst>
              <a:ext uri="{FF2B5EF4-FFF2-40B4-BE49-F238E27FC236}">
                <a16:creationId xmlns:a16="http://schemas.microsoft.com/office/drawing/2014/main" id="{29A2F06C-1ADF-4769-AF2A-17DCDC1DDEDC}"/>
              </a:ext>
            </a:extLst>
          </p:cNvPr>
          <p:cNvSpPr txBox="1"/>
          <p:nvPr/>
        </p:nvSpPr>
        <p:spPr>
          <a:xfrm>
            <a:off x="3612499" y="1305117"/>
            <a:ext cx="3538578" cy="876202"/>
          </a:xfrm>
          <a:prstGeom prst="rect">
            <a:avLst/>
          </a:prstGeom>
          <a:noFill/>
        </p:spPr>
        <p:txBody>
          <a:bodyPr wrap="square">
            <a:spAutoFit/>
          </a:bodyPr>
          <a:lstStyle/>
          <a:p>
            <a:pPr algn="ctr" defTabSz="554492"/>
            <a:r>
              <a:rPr lang="en-GB" sz="1698" b="1" u="sng" dirty="0">
                <a:solidFill>
                  <a:srgbClr val="00A3DB"/>
                </a:solidFill>
                <a:latin typeface="Arial" panose="020B0604020202020204" pitchFamily="34" charset="0"/>
                <a:cs typeface="Arial" panose="020B0604020202020204" pitchFamily="34" charset="0"/>
              </a:rPr>
              <a:t>EN14986:2017</a:t>
            </a:r>
            <a:r>
              <a:rPr lang="en-GB" sz="1698" dirty="0">
                <a:solidFill>
                  <a:srgbClr val="00A3DB"/>
                </a:solidFill>
                <a:latin typeface="Arial" panose="020B0604020202020204" pitchFamily="34" charset="0"/>
                <a:cs typeface="Arial" panose="020B0604020202020204" pitchFamily="34" charset="0"/>
              </a:rPr>
              <a:t> </a:t>
            </a:r>
          </a:p>
          <a:p>
            <a:pPr algn="ctr" defTabSz="554492"/>
            <a:r>
              <a:rPr lang="en-GB" sz="1698" dirty="0">
                <a:solidFill>
                  <a:srgbClr val="00A3DB"/>
                </a:solidFill>
                <a:latin typeface="Arial" panose="020B0604020202020204" pitchFamily="34" charset="0"/>
                <a:cs typeface="Arial" panose="020B0604020202020204" pitchFamily="34" charset="0"/>
              </a:rPr>
              <a:t>Design of fans working in potentially explosive atmospheres</a:t>
            </a:r>
          </a:p>
        </p:txBody>
      </p:sp>
      <p:sp>
        <p:nvSpPr>
          <p:cNvPr id="14" name="TextBox 13">
            <a:extLst>
              <a:ext uri="{FF2B5EF4-FFF2-40B4-BE49-F238E27FC236}">
                <a16:creationId xmlns:a16="http://schemas.microsoft.com/office/drawing/2014/main" id="{75153E11-85D6-464D-89C5-C03FAC0F1CB1}"/>
              </a:ext>
            </a:extLst>
          </p:cNvPr>
          <p:cNvSpPr txBox="1"/>
          <p:nvPr/>
        </p:nvSpPr>
        <p:spPr>
          <a:xfrm>
            <a:off x="6908487" y="4203533"/>
            <a:ext cx="3659442" cy="1921360"/>
          </a:xfrm>
          <a:prstGeom prst="rect">
            <a:avLst/>
          </a:prstGeom>
          <a:noFill/>
        </p:spPr>
        <p:txBody>
          <a:bodyPr wrap="square">
            <a:spAutoFit/>
          </a:bodyPr>
          <a:lstStyle/>
          <a:p>
            <a:pPr algn="ctr" defTabSz="554492"/>
            <a:r>
              <a:rPr lang="en-GB" sz="1698" b="1" u="sng" dirty="0">
                <a:solidFill>
                  <a:srgbClr val="00A3DB"/>
                </a:solidFill>
                <a:latin typeface="Arial" panose="020B0604020202020204" pitchFamily="34" charset="0"/>
                <a:cs typeface="Arial" panose="020B0604020202020204" pitchFamily="34" charset="0"/>
              </a:rPr>
              <a:t>EN80079-37:2016</a:t>
            </a:r>
          </a:p>
          <a:p>
            <a:pPr algn="ctr" defTabSz="554492"/>
            <a:r>
              <a:rPr lang="en-GB" sz="1698" dirty="0">
                <a:solidFill>
                  <a:srgbClr val="00A3DB"/>
                </a:solidFill>
                <a:latin typeface="Arial" panose="020B0604020202020204" pitchFamily="34" charset="0"/>
                <a:cs typeface="Arial" panose="020B0604020202020204" pitchFamily="34" charset="0"/>
              </a:rPr>
              <a:t>Explosive atmospheres. Non-electrical equipment for explosive atmospheres. Non-electrical type of protection constructional safety ''c'', control of ignition sources ''b'', liquid immersion ''k''</a:t>
            </a:r>
          </a:p>
        </p:txBody>
      </p:sp>
      <p:sp>
        <p:nvSpPr>
          <p:cNvPr id="15" name="TextBox 14">
            <a:extLst>
              <a:ext uri="{FF2B5EF4-FFF2-40B4-BE49-F238E27FC236}">
                <a16:creationId xmlns:a16="http://schemas.microsoft.com/office/drawing/2014/main" id="{A72EFD13-2733-4127-975A-A2614EEADBE0}"/>
              </a:ext>
            </a:extLst>
          </p:cNvPr>
          <p:cNvSpPr txBox="1"/>
          <p:nvPr/>
        </p:nvSpPr>
        <p:spPr>
          <a:xfrm>
            <a:off x="415642" y="4203533"/>
            <a:ext cx="3659442" cy="1398781"/>
          </a:xfrm>
          <a:prstGeom prst="rect">
            <a:avLst/>
          </a:prstGeom>
          <a:noFill/>
        </p:spPr>
        <p:txBody>
          <a:bodyPr wrap="square">
            <a:spAutoFit/>
          </a:bodyPr>
          <a:lstStyle/>
          <a:p>
            <a:pPr algn="ctr" defTabSz="554492"/>
            <a:r>
              <a:rPr lang="en-GB" sz="1698" b="1" u="sng" dirty="0">
                <a:solidFill>
                  <a:srgbClr val="00A3DB"/>
                </a:solidFill>
                <a:latin typeface="Arial" panose="020B0604020202020204" pitchFamily="34" charset="0"/>
                <a:cs typeface="Arial" panose="020B0604020202020204" pitchFamily="34" charset="0"/>
              </a:rPr>
              <a:t>EN80079-36:2016</a:t>
            </a:r>
          </a:p>
          <a:p>
            <a:pPr algn="ctr" defTabSz="554492"/>
            <a:r>
              <a:rPr lang="en-GB" sz="1698" dirty="0">
                <a:solidFill>
                  <a:srgbClr val="00A3DB"/>
                </a:solidFill>
                <a:latin typeface="Arial" panose="020B0604020202020204" pitchFamily="34" charset="0"/>
                <a:cs typeface="Arial" panose="020B0604020202020204" pitchFamily="34" charset="0"/>
              </a:rPr>
              <a:t>Explosive atmospheres. Non-electrical equipment for explosive atmospheres. Basic method and requirements</a:t>
            </a:r>
          </a:p>
        </p:txBody>
      </p:sp>
      <p:pic>
        <p:nvPicPr>
          <p:cNvPr id="9" name="Picture 8">
            <a:extLst>
              <a:ext uri="{FF2B5EF4-FFF2-40B4-BE49-F238E27FC236}">
                <a16:creationId xmlns:a16="http://schemas.microsoft.com/office/drawing/2014/main" id="{375DC3C7-2F7A-494A-B9E5-1E2C21339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227" y="2984498"/>
            <a:ext cx="1249123" cy="1094290"/>
          </a:xfrm>
          <a:prstGeom prst="rect">
            <a:avLst/>
          </a:prstGeom>
        </p:spPr>
      </p:pic>
      <p:sp>
        <p:nvSpPr>
          <p:cNvPr id="10" name="TextBox 9">
            <a:extLst>
              <a:ext uri="{FF2B5EF4-FFF2-40B4-BE49-F238E27FC236}">
                <a16:creationId xmlns:a16="http://schemas.microsoft.com/office/drawing/2014/main" id="{7F899C96-6EBB-4CB2-8F65-91B4F78D7460}"/>
              </a:ext>
            </a:extLst>
          </p:cNvPr>
          <p:cNvSpPr txBox="1"/>
          <p:nvPr/>
        </p:nvSpPr>
        <p:spPr>
          <a:xfrm>
            <a:off x="2332077" y="4034315"/>
            <a:ext cx="6099423" cy="652166"/>
          </a:xfrm>
          <a:prstGeom prst="rect">
            <a:avLst/>
          </a:prstGeom>
          <a:noFill/>
        </p:spPr>
        <p:txBody>
          <a:bodyPr wrap="square">
            <a:spAutoFit/>
          </a:bodyPr>
          <a:lstStyle/>
          <a:p>
            <a:pPr algn="ctr" defTabSz="554492"/>
            <a:r>
              <a:rPr lang="en-GB" sz="3638" b="1" dirty="0">
                <a:solidFill>
                  <a:srgbClr val="00A3DB"/>
                </a:solidFill>
                <a:latin typeface="Arial" panose="020B0604020202020204" pitchFamily="34" charset="0"/>
                <a:cs typeface="Arial" panose="020B0604020202020204" pitchFamily="34" charset="0"/>
              </a:rPr>
              <a:t>Safe</a:t>
            </a:r>
            <a:endParaRPr lang="en-GB" sz="3638" b="1" dirty="0">
              <a:solidFill>
                <a:prstClr val="black"/>
              </a:solidFill>
              <a:latin typeface="Calibri"/>
            </a:endParaRPr>
          </a:p>
        </p:txBody>
      </p:sp>
      <p:sp>
        <p:nvSpPr>
          <p:cNvPr id="5" name="Arrow: Up 4">
            <a:extLst>
              <a:ext uri="{FF2B5EF4-FFF2-40B4-BE49-F238E27FC236}">
                <a16:creationId xmlns:a16="http://schemas.microsoft.com/office/drawing/2014/main" id="{54828F94-94F2-4AEB-9B9C-FB7E4E034464}"/>
              </a:ext>
            </a:extLst>
          </p:cNvPr>
          <p:cNvSpPr/>
          <p:nvPr/>
        </p:nvSpPr>
        <p:spPr>
          <a:xfrm rot="18070666">
            <a:off x="6516741" y="3457435"/>
            <a:ext cx="128075" cy="14106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dirty="0">
              <a:solidFill>
                <a:prstClr val="white"/>
              </a:solidFill>
              <a:latin typeface="Calibri"/>
            </a:endParaRPr>
          </a:p>
        </p:txBody>
      </p:sp>
      <p:sp>
        <p:nvSpPr>
          <p:cNvPr id="16" name="Arrow: Up 15">
            <a:extLst>
              <a:ext uri="{FF2B5EF4-FFF2-40B4-BE49-F238E27FC236}">
                <a16:creationId xmlns:a16="http://schemas.microsoft.com/office/drawing/2014/main" id="{647122AE-51BA-4519-91B4-0B7FE6968784}"/>
              </a:ext>
            </a:extLst>
          </p:cNvPr>
          <p:cNvSpPr/>
          <p:nvPr/>
        </p:nvSpPr>
        <p:spPr>
          <a:xfrm rot="10800000">
            <a:off x="5323063" y="2114171"/>
            <a:ext cx="117450" cy="83986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dirty="0">
              <a:solidFill>
                <a:prstClr val="white"/>
              </a:solidFill>
              <a:latin typeface="Calibri"/>
            </a:endParaRPr>
          </a:p>
        </p:txBody>
      </p:sp>
      <p:sp>
        <p:nvSpPr>
          <p:cNvPr id="17" name="Arrow: Up 16">
            <a:extLst>
              <a:ext uri="{FF2B5EF4-FFF2-40B4-BE49-F238E27FC236}">
                <a16:creationId xmlns:a16="http://schemas.microsoft.com/office/drawing/2014/main" id="{51DFD776-FE53-45D3-AA7A-80653318A8E3}"/>
              </a:ext>
            </a:extLst>
          </p:cNvPr>
          <p:cNvSpPr/>
          <p:nvPr/>
        </p:nvSpPr>
        <p:spPr>
          <a:xfrm rot="3406519">
            <a:off x="4101644" y="3437068"/>
            <a:ext cx="107589" cy="136855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dirty="0">
              <a:solidFill>
                <a:prstClr val="white"/>
              </a:solidFill>
              <a:latin typeface="Calibri"/>
            </a:endParaRPr>
          </a:p>
        </p:txBody>
      </p:sp>
    </p:spTree>
    <p:extLst>
      <p:ext uri="{BB962C8B-B14F-4D97-AF65-F5344CB8AC3E}">
        <p14:creationId xmlns:p14="http://schemas.microsoft.com/office/powerpoint/2010/main" val="7328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0" grpId="0"/>
      <p:bldP spid="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mky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8" y="241"/>
            <a:ext cx="12191420" cy="6857519"/>
          </a:xfrm>
        </p:spPr>
      </p:pic>
      <p:sp>
        <p:nvSpPr>
          <p:cNvPr id="5" name="Rectangle 4"/>
          <p:cNvSpPr/>
          <p:nvPr/>
        </p:nvSpPr>
        <p:spPr>
          <a:xfrm>
            <a:off x="428" y="3775209"/>
            <a:ext cx="12191420" cy="707886"/>
          </a:xfrm>
          <a:prstGeom prst="rect">
            <a:avLst/>
          </a:prstGeom>
        </p:spPr>
        <p:txBody>
          <a:bodyPr wrap="square">
            <a:spAutoFit/>
          </a:bodyPr>
          <a:lstStyle/>
          <a:p>
            <a:pPr algn="ctr" defTabSz="554492"/>
            <a:r>
              <a:rPr lang="en-GB" sz="4000" b="1" dirty="0">
                <a:solidFill>
                  <a:prstClr val="white"/>
                </a:solidFill>
                <a:effectLst>
                  <a:outerShdw blurRad="38100" dist="38100" dir="2700000" algn="tl">
                    <a:srgbClr val="000000">
                      <a:alpha val="43137"/>
                    </a:srgbClr>
                  </a:outerShdw>
                </a:effectLst>
                <a:latin typeface="Bebas Neue" panose="020B0606020202050201" charset="0"/>
              </a:rPr>
              <a:t>Everyday, there are 16 industrial explosions</a:t>
            </a:r>
            <a:r>
              <a:rPr lang="en-GB" sz="4000" b="1" dirty="0">
                <a:solidFill>
                  <a:prstClr val="white"/>
                </a:solidFill>
                <a:effectLst>
                  <a:outerShdw blurRad="38100" dist="38100" dir="2700000" algn="tl">
                    <a:srgbClr val="000000">
                      <a:alpha val="43137"/>
                    </a:srgbClr>
                  </a:outerShdw>
                </a:effectLst>
                <a:latin typeface="Calibri"/>
              </a:rPr>
              <a:t>!</a:t>
            </a:r>
          </a:p>
        </p:txBody>
      </p:sp>
      <p:sp>
        <p:nvSpPr>
          <p:cNvPr id="6" name="Rectangle 5"/>
          <p:cNvSpPr/>
          <p:nvPr/>
        </p:nvSpPr>
        <p:spPr>
          <a:xfrm>
            <a:off x="5304814" y="3244347"/>
            <a:ext cx="226344" cy="369332"/>
          </a:xfrm>
          <a:prstGeom prst="rect">
            <a:avLst/>
          </a:prstGeom>
        </p:spPr>
        <p:txBody>
          <a:bodyPr wrap="none">
            <a:spAutoFit/>
          </a:bodyPr>
          <a:lstStyle/>
          <a:p>
            <a:pPr defTabSz="554492"/>
            <a:r>
              <a:rPr lang="en-GB" dirty="0">
                <a:solidFill>
                  <a:srgbClr val="333333"/>
                </a:solidFill>
                <a:latin typeface="Merriweather Sans"/>
              </a:rPr>
              <a:t> </a:t>
            </a:r>
            <a:endParaRPr lang="en-GB" dirty="0">
              <a:solidFill>
                <a:prstClr val="black"/>
              </a:solidFill>
              <a:latin typeface="Calibri"/>
            </a:endParaRPr>
          </a:p>
        </p:txBody>
      </p:sp>
      <p:sp>
        <p:nvSpPr>
          <p:cNvPr id="8" name="Rectangle 7"/>
          <p:cNvSpPr/>
          <p:nvPr/>
        </p:nvSpPr>
        <p:spPr>
          <a:xfrm>
            <a:off x="428" y="2082613"/>
            <a:ext cx="12191420" cy="707886"/>
          </a:xfrm>
          <a:prstGeom prst="rect">
            <a:avLst/>
          </a:prstGeom>
        </p:spPr>
        <p:txBody>
          <a:bodyPr wrap="square">
            <a:spAutoFit/>
          </a:bodyPr>
          <a:lstStyle/>
          <a:p>
            <a:pPr algn="ctr" defTabSz="554492"/>
            <a:r>
              <a:rPr lang="en-GB" sz="4000" b="1" dirty="0">
                <a:solidFill>
                  <a:prstClr val="white"/>
                </a:solidFill>
                <a:effectLst>
                  <a:outerShdw blurRad="38100" dist="38100" dir="2700000" algn="tl">
                    <a:srgbClr val="000000">
                      <a:alpha val="43137"/>
                    </a:srgbClr>
                  </a:outerShdw>
                </a:effectLst>
                <a:latin typeface="Bebas Neue" panose="020B0606020202050201" charset="0"/>
              </a:rPr>
              <a:t>24% of corporate losses is due to fire incidents and explosions.</a:t>
            </a:r>
          </a:p>
        </p:txBody>
      </p:sp>
    </p:spTree>
    <p:extLst>
      <p:ext uri="{BB962C8B-B14F-4D97-AF65-F5344CB8AC3E}">
        <p14:creationId xmlns:p14="http://schemas.microsoft.com/office/powerpoint/2010/main" val="54916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42"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4"/>
                </p:tgtEl>
              </p:cMediaNode>
            </p:video>
          </p:childTnLst>
        </p:cTn>
      </p:par>
    </p:tnLst>
    <p:bldLst>
      <p:bldP spid="5"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66580" y="940818"/>
            <a:ext cx="8743786" cy="1263626"/>
          </a:xfrm>
          <a:prstGeom prst="rect">
            <a:avLst/>
          </a:prstGeom>
        </p:spPr>
      </p:pic>
      <p:pic>
        <p:nvPicPr>
          <p:cNvPr id="7" name="Picture 6"/>
          <p:cNvPicPr>
            <a:picLocks noChangeAspect="1"/>
          </p:cNvPicPr>
          <p:nvPr/>
        </p:nvPicPr>
        <p:blipFill>
          <a:blip r:embed="rId3"/>
          <a:stretch>
            <a:fillRect/>
          </a:stretch>
        </p:blipFill>
        <p:spPr>
          <a:xfrm>
            <a:off x="3212250" y="2244724"/>
            <a:ext cx="5591943" cy="1801385"/>
          </a:xfrm>
          <a:prstGeom prst="rect">
            <a:avLst/>
          </a:prstGeom>
        </p:spPr>
      </p:pic>
      <p:pic>
        <p:nvPicPr>
          <p:cNvPr id="8" name="Picture 7"/>
          <p:cNvPicPr>
            <a:picLocks noChangeAspect="1"/>
          </p:cNvPicPr>
          <p:nvPr/>
        </p:nvPicPr>
        <p:blipFill>
          <a:blip r:embed="rId4"/>
          <a:stretch>
            <a:fillRect/>
          </a:stretch>
        </p:blipFill>
        <p:spPr>
          <a:xfrm>
            <a:off x="3331068" y="4419420"/>
            <a:ext cx="5591947" cy="14576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629" y="4848200"/>
            <a:ext cx="2128386" cy="1864565"/>
          </a:xfrm>
          <a:prstGeom prst="rect">
            <a:avLst/>
          </a:prstGeom>
        </p:spPr>
      </p:pic>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1" name="Picture 10">
            <a:extLst>
              <a:ext uri="{FF2B5EF4-FFF2-40B4-BE49-F238E27FC236}">
                <a16:creationId xmlns:a16="http://schemas.microsoft.com/office/drawing/2014/main" id="{D83BB59D-484A-A648-991E-EEC8575BB7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cxnSp>
        <p:nvCxnSpPr>
          <p:cNvPr id="12" name="Straight Connector 11">
            <a:extLst>
              <a:ext uri="{FF2B5EF4-FFF2-40B4-BE49-F238E27FC236}">
                <a16:creationId xmlns:a16="http://schemas.microsoft.com/office/drawing/2014/main" id="{D8DBFB05-6A57-428E-A11E-D51DE965704C}"/>
              </a:ext>
            </a:extLst>
          </p:cNvPr>
          <p:cNvCxnSpPr>
            <a:cxnSpLocks/>
          </p:cNvCxnSpPr>
          <p:nvPr/>
        </p:nvCxnSpPr>
        <p:spPr>
          <a:xfrm>
            <a:off x="3842272" y="2519422"/>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143ED1C-4C24-4AA3-A8C5-B53B73E29995}"/>
              </a:ext>
            </a:extLst>
          </p:cNvPr>
          <p:cNvCxnSpPr>
            <a:cxnSpLocks/>
          </p:cNvCxnSpPr>
          <p:nvPr/>
        </p:nvCxnSpPr>
        <p:spPr>
          <a:xfrm>
            <a:off x="3842272" y="2743860"/>
            <a:ext cx="3797837"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F488C07-E0E3-4478-BA44-BF5348B0619B}"/>
              </a:ext>
            </a:extLst>
          </p:cNvPr>
          <p:cNvCxnSpPr>
            <a:cxnSpLocks/>
          </p:cNvCxnSpPr>
          <p:nvPr/>
        </p:nvCxnSpPr>
        <p:spPr>
          <a:xfrm>
            <a:off x="3943489" y="4688986"/>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5097DA55-5EBF-4A70-A482-80E16D844A98}"/>
              </a:ext>
            </a:extLst>
          </p:cNvPr>
          <p:cNvCxnSpPr>
            <a:cxnSpLocks/>
          </p:cNvCxnSpPr>
          <p:nvPr/>
        </p:nvCxnSpPr>
        <p:spPr>
          <a:xfrm>
            <a:off x="3943489" y="4872531"/>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CCD1B73B-C353-45EF-B187-6E16F18AB6A6}"/>
              </a:ext>
            </a:extLst>
          </p:cNvPr>
          <p:cNvCxnSpPr>
            <a:cxnSpLocks/>
          </p:cNvCxnSpPr>
          <p:nvPr/>
        </p:nvCxnSpPr>
        <p:spPr>
          <a:xfrm>
            <a:off x="3943489" y="5112060"/>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12C3A11-91F5-4530-ABC0-16DF9E721D6F}"/>
              </a:ext>
            </a:extLst>
          </p:cNvPr>
          <p:cNvCxnSpPr>
            <a:cxnSpLocks/>
          </p:cNvCxnSpPr>
          <p:nvPr/>
        </p:nvCxnSpPr>
        <p:spPr>
          <a:xfrm>
            <a:off x="3943489" y="5329214"/>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6EF899C8-F765-4850-B118-C9D27800307A}"/>
              </a:ext>
            </a:extLst>
          </p:cNvPr>
          <p:cNvCxnSpPr>
            <a:cxnSpLocks/>
          </p:cNvCxnSpPr>
          <p:nvPr/>
        </p:nvCxnSpPr>
        <p:spPr>
          <a:xfrm>
            <a:off x="3943489" y="5541881"/>
            <a:ext cx="479240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25071737-7048-48D4-9148-9613A82DDD9E}"/>
              </a:ext>
            </a:extLst>
          </p:cNvPr>
          <p:cNvCxnSpPr>
            <a:cxnSpLocks/>
          </p:cNvCxnSpPr>
          <p:nvPr/>
        </p:nvCxnSpPr>
        <p:spPr>
          <a:xfrm>
            <a:off x="3943488" y="5769022"/>
            <a:ext cx="1501660"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9B2AD358-8159-4387-827E-5BBA836910A4}"/>
              </a:ext>
            </a:extLst>
          </p:cNvPr>
          <p:cNvSpPr txBox="1"/>
          <p:nvPr/>
        </p:nvSpPr>
        <p:spPr>
          <a:xfrm>
            <a:off x="3046289" y="203306"/>
            <a:ext cx="6099423" cy="652166"/>
          </a:xfrm>
          <a:prstGeom prst="rect">
            <a:avLst/>
          </a:prstGeom>
          <a:noFill/>
        </p:spPr>
        <p:txBody>
          <a:bodyPr wrap="square">
            <a:spAutoFit/>
          </a:bodyPr>
          <a:lstStyle/>
          <a:p>
            <a:pPr algn="ctr" defTabSz="554492"/>
            <a:r>
              <a:rPr lang="en-GB" sz="3638" dirty="0">
                <a:solidFill>
                  <a:srgbClr val="00A3DB"/>
                </a:solidFill>
                <a:latin typeface="Bebas Neue" panose="020B0606020202050201" charset="0"/>
              </a:rPr>
              <a:t>recap</a:t>
            </a:r>
            <a:endParaRPr lang="en-GB" sz="3638" dirty="0">
              <a:solidFill>
                <a:prstClr val="black"/>
              </a:solidFill>
              <a:latin typeface="Calibri"/>
            </a:endParaRPr>
          </a:p>
        </p:txBody>
      </p:sp>
    </p:spTree>
    <p:extLst>
      <p:ext uri="{BB962C8B-B14F-4D97-AF65-F5344CB8AC3E}">
        <p14:creationId xmlns:p14="http://schemas.microsoft.com/office/powerpoint/2010/main" val="305419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5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18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1" name="Picture 10">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pic>
        <p:nvPicPr>
          <p:cNvPr id="21" name="Picture 20" descr="Text&#10;&#10;Description automatically generated">
            <a:extLst>
              <a:ext uri="{FF2B5EF4-FFF2-40B4-BE49-F238E27FC236}">
                <a16:creationId xmlns:a16="http://schemas.microsoft.com/office/drawing/2014/main" id="{1A3633BC-78BD-4B7B-A62F-E67344D2D980}"/>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903362" y="228122"/>
            <a:ext cx="3320348" cy="1404355"/>
          </a:xfrm>
          <a:prstGeom prst="rect">
            <a:avLst/>
          </a:prstGeom>
          <a:noFill/>
          <a:ln>
            <a:noFill/>
          </a:ln>
        </p:spPr>
      </p:pic>
      <p:sp>
        <p:nvSpPr>
          <p:cNvPr id="8" name="TextBox 7">
            <a:extLst>
              <a:ext uri="{FF2B5EF4-FFF2-40B4-BE49-F238E27FC236}">
                <a16:creationId xmlns:a16="http://schemas.microsoft.com/office/drawing/2014/main" id="{D3DBE13B-DD56-4211-9B35-FE4D8BE22022}"/>
              </a:ext>
            </a:extLst>
          </p:cNvPr>
          <p:cNvSpPr txBox="1"/>
          <p:nvPr/>
        </p:nvSpPr>
        <p:spPr>
          <a:xfrm>
            <a:off x="434712" y="2024271"/>
            <a:ext cx="10512172" cy="3489225"/>
          </a:xfrm>
          <a:prstGeom prst="rect">
            <a:avLst/>
          </a:prstGeom>
          <a:solidFill>
            <a:srgbClr val="002060"/>
          </a:solidFill>
        </p:spPr>
        <p:txBody>
          <a:bodyPr wrap="square">
            <a:spAutoFit/>
          </a:bodyPr>
          <a:lstStyle/>
          <a:p>
            <a:pPr marL="277246" indent="-277246" defTabSz="554492">
              <a:buFont typeface="Arial" panose="020B0604020202020204" pitchFamily="34" charset="0"/>
              <a:buChar char="•"/>
            </a:pPr>
            <a:r>
              <a:rPr lang="en-GB" sz="2911" b="1" dirty="0">
                <a:solidFill>
                  <a:srgbClr val="00B0F0"/>
                </a:solidFill>
                <a:latin typeface="Arial" panose="020B0604020202020204" pitchFamily="34" charset="0"/>
                <a:ea typeface="Calibri" panose="020F0502020204030204" pitchFamily="34" charset="0"/>
                <a:cs typeface="Arial" panose="020B0604020202020204" pitchFamily="34" charset="0"/>
              </a:rPr>
              <a:t>“The end user is not an economic operator”</a:t>
            </a:r>
          </a:p>
          <a:p>
            <a:pPr marL="277246" indent="-277246" defTabSz="554492">
              <a:buFont typeface="Arial" panose="020B0604020202020204" pitchFamily="34" charset="0"/>
              <a:buChar char="•"/>
            </a:pPr>
            <a:r>
              <a:rPr lang="en-GB" sz="2911" b="1" dirty="0">
                <a:solidFill>
                  <a:srgbClr val="00B0F0"/>
                </a:solidFill>
                <a:latin typeface="Arial" panose="020B0604020202020204" pitchFamily="34" charset="0"/>
                <a:ea typeface="Calibri" panose="020F0502020204030204" pitchFamily="34" charset="0"/>
                <a:cs typeface="Arial" panose="020B0604020202020204" pitchFamily="34" charset="0"/>
              </a:rPr>
              <a:t>“Manufacturers of the product &amp; whole systems are the economic operator”</a:t>
            </a:r>
          </a:p>
          <a:p>
            <a:pPr marL="277246" indent="-277246" defTabSz="554492">
              <a:buFont typeface="Arial" panose="020B0604020202020204" pitchFamily="34" charset="0"/>
              <a:buChar char="•"/>
            </a:pPr>
            <a:r>
              <a:rPr lang="en-GB" sz="2911" b="1" dirty="0">
                <a:solidFill>
                  <a:srgbClr val="00B0F0"/>
                </a:solidFill>
                <a:latin typeface="Arial" panose="020B0604020202020204" pitchFamily="34" charset="0"/>
                <a:ea typeface="Calibri" panose="020F0502020204030204" pitchFamily="34" charset="0"/>
                <a:cs typeface="Arial" panose="020B0604020202020204" pitchFamily="34" charset="0"/>
              </a:rPr>
              <a:t>“Responsibility for compliance of the equipment as supplied would be on the equipment manufacturers”</a:t>
            </a:r>
          </a:p>
          <a:p>
            <a:pPr marL="415869" indent="-415869" defTabSz="554492">
              <a:buFont typeface="Arial" panose="020B0604020202020204" pitchFamily="34" charset="0"/>
              <a:buChar char="•"/>
            </a:pPr>
            <a:r>
              <a:rPr lang="en-GB" sz="2911" b="1" dirty="0">
                <a:solidFill>
                  <a:srgbClr val="00A3DB"/>
                </a:solidFill>
                <a:latin typeface="Calibri"/>
              </a:rPr>
              <a:t>The manufacturer of the whole system/equipment must ensure each part they purchase is compliant </a:t>
            </a:r>
            <a:endParaRPr lang="en-GB" sz="2911" dirty="0">
              <a:solidFill>
                <a:srgbClr val="00A3DB"/>
              </a:solidFill>
              <a:latin typeface="Calibri"/>
            </a:endParaRPr>
          </a:p>
          <a:p>
            <a:pPr defTabSz="554492"/>
            <a:endParaRPr lang="en-GB" sz="1698" dirty="0">
              <a:solidFill>
                <a:prstClr val="black"/>
              </a:solidFill>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FD78D1CC-6EFC-4690-9CB1-83AD4D3808F0}"/>
              </a:ext>
            </a:extLst>
          </p:cNvPr>
          <p:cNvSpPr txBox="1"/>
          <p:nvPr/>
        </p:nvSpPr>
        <p:spPr>
          <a:xfrm>
            <a:off x="2736739" y="5454072"/>
            <a:ext cx="5653593" cy="1211998"/>
          </a:xfrm>
          <a:prstGeom prst="rect">
            <a:avLst/>
          </a:prstGeom>
          <a:noFill/>
        </p:spPr>
        <p:txBody>
          <a:bodyPr wrap="square">
            <a:spAutoFit/>
          </a:bodyPr>
          <a:lstStyle/>
          <a:p>
            <a:pPr algn="ctr" defTabSz="554492"/>
            <a:r>
              <a:rPr lang="en-GB" sz="3638" b="1" u="sng" dirty="0">
                <a:solidFill>
                  <a:prstClr val="black"/>
                </a:solidFill>
                <a:latin typeface="Calibri" panose="020F0502020204030204" pitchFamily="34" charset="0"/>
                <a:ea typeface="Calibri" panose="020F0502020204030204" pitchFamily="34" charset="0"/>
              </a:rPr>
              <a:t>All Parties must undertake their due diligence </a:t>
            </a:r>
            <a:endParaRPr lang="en-GB" sz="3638" dirty="0">
              <a:solidFill>
                <a:prstClr val="black"/>
              </a:solidFill>
              <a:latin typeface="Calibri"/>
            </a:endParaRPr>
          </a:p>
        </p:txBody>
      </p:sp>
    </p:spTree>
    <p:extLst>
      <p:ext uri="{BB962C8B-B14F-4D97-AF65-F5344CB8AC3E}">
        <p14:creationId xmlns:p14="http://schemas.microsoft.com/office/powerpoint/2010/main" val="36927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7" name="TextBox 16">
            <a:extLst>
              <a:ext uri="{FF2B5EF4-FFF2-40B4-BE49-F238E27FC236}">
                <a16:creationId xmlns:a16="http://schemas.microsoft.com/office/drawing/2014/main" id="{D487F2CA-6A17-4D2F-814C-B83F93A65EC5}"/>
              </a:ext>
            </a:extLst>
          </p:cNvPr>
          <p:cNvSpPr txBox="1"/>
          <p:nvPr/>
        </p:nvSpPr>
        <p:spPr>
          <a:xfrm>
            <a:off x="2768138" y="211737"/>
            <a:ext cx="6099423" cy="536814"/>
          </a:xfrm>
          <a:prstGeom prst="rect">
            <a:avLst/>
          </a:prstGeom>
          <a:noFill/>
        </p:spPr>
        <p:txBody>
          <a:bodyPr wrap="square">
            <a:spAutoFit/>
          </a:bodyPr>
          <a:lstStyle/>
          <a:p>
            <a:pPr algn="ctr" defTabSz="554492">
              <a:lnSpc>
                <a:spcPct val="107000"/>
              </a:lnSpc>
              <a:spcAft>
                <a:spcPts val="485"/>
              </a:spcAft>
            </a:pPr>
            <a:r>
              <a:rPr lang="en-GB" sz="2911" b="1" dirty="0">
                <a:solidFill>
                  <a:srgbClr val="00A3DB"/>
                </a:solidFill>
                <a:latin typeface="Arial" panose="020B0604020202020204" pitchFamily="34" charset="0"/>
                <a:ea typeface="Calibri" panose="020F0502020204030204" pitchFamily="34" charset="0"/>
                <a:cs typeface="Arial" panose="020B0604020202020204" pitchFamily="34" charset="0"/>
              </a:rPr>
              <a:t>What Is Technical Compliance?</a:t>
            </a:r>
          </a:p>
        </p:txBody>
      </p:sp>
      <p:sp>
        <p:nvSpPr>
          <p:cNvPr id="2" name="TextBox 1">
            <a:extLst>
              <a:ext uri="{FF2B5EF4-FFF2-40B4-BE49-F238E27FC236}">
                <a16:creationId xmlns:a16="http://schemas.microsoft.com/office/drawing/2014/main" id="{0D17197F-79CF-4272-BECE-C3886F414557}"/>
              </a:ext>
            </a:extLst>
          </p:cNvPr>
          <p:cNvSpPr txBox="1"/>
          <p:nvPr/>
        </p:nvSpPr>
        <p:spPr>
          <a:xfrm>
            <a:off x="2492701" y="5201976"/>
            <a:ext cx="2220917"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7" name="TextBox 6">
            <a:extLst>
              <a:ext uri="{FF2B5EF4-FFF2-40B4-BE49-F238E27FC236}">
                <a16:creationId xmlns:a16="http://schemas.microsoft.com/office/drawing/2014/main" id="{1039A577-7F47-4DE7-AA42-417872B0A0C7}"/>
              </a:ext>
            </a:extLst>
          </p:cNvPr>
          <p:cNvSpPr txBox="1"/>
          <p:nvPr/>
        </p:nvSpPr>
        <p:spPr>
          <a:xfrm>
            <a:off x="274728" y="1083289"/>
            <a:ext cx="6099423" cy="1958870"/>
          </a:xfrm>
          <a:prstGeom prst="rect">
            <a:avLst/>
          </a:prstGeom>
          <a:solidFill>
            <a:srgbClr val="002060"/>
          </a:solidFill>
        </p:spPr>
        <p:txBody>
          <a:bodyPr wrap="square">
            <a:spAutoFit/>
          </a:bodyPr>
          <a:lstStyle/>
          <a:p>
            <a:pPr marL="346558" indent="-346558" defTabSz="554492">
              <a:buFont typeface="Arial" panose="020B0604020202020204" pitchFamily="34" charset="0"/>
              <a:buChar char="•"/>
            </a:pPr>
            <a:r>
              <a:rPr lang="en-GB" sz="2426" b="1" dirty="0">
                <a:solidFill>
                  <a:srgbClr val="00A3DB"/>
                </a:solidFill>
                <a:latin typeface="Arial" panose="020B0604020202020204" pitchFamily="34" charset="0"/>
                <a:cs typeface="Arial" panose="020B0604020202020204" pitchFamily="34" charset="0"/>
              </a:rPr>
              <a:t>Where can I get help?</a:t>
            </a:r>
          </a:p>
          <a:p>
            <a:pPr marL="346558" indent="-346558" defTabSz="554492">
              <a:buFont typeface="Arial" panose="020B0604020202020204" pitchFamily="34" charset="0"/>
              <a:buChar char="•"/>
            </a:pPr>
            <a:r>
              <a:rPr lang="en-GB" sz="2426" b="1" dirty="0">
                <a:solidFill>
                  <a:srgbClr val="00A3DB"/>
                </a:solidFill>
                <a:latin typeface="Arial" panose="020B0604020202020204" pitchFamily="34" charset="0"/>
                <a:ea typeface="Calibri" panose="020F0502020204030204" pitchFamily="34" charset="0"/>
                <a:cs typeface="Arial" panose="020B0604020202020204" pitchFamily="34" charset="0"/>
              </a:rPr>
              <a:t>I want to believe I am asking the experts.</a:t>
            </a:r>
          </a:p>
          <a:p>
            <a:pPr marL="346558" indent="-346558" defTabSz="554492">
              <a:buFont typeface="Arial" panose="020B0604020202020204" pitchFamily="34" charset="0"/>
              <a:buChar char="•"/>
            </a:pPr>
            <a:r>
              <a:rPr lang="en-GB" sz="2426" b="1" dirty="0">
                <a:solidFill>
                  <a:srgbClr val="00A3DB"/>
                </a:solidFill>
                <a:latin typeface="Arial" panose="020B0604020202020204" pitchFamily="34" charset="0"/>
                <a:ea typeface="Calibri" panose="020F0502020204030204" pitchFamily="34" charset="0"/>
                <a:cs typeface="Arial" panose="020B0604020202020204" pitchFamily="34" charset="0"/>
              </a:rPr>
              <a:t>I want to believe what I purchase is certified</a:t>
            </a:r>
          </a:p>
        </p:txBody>
      </p:sp>
      <p:pic>
        <p:nvPicPr>
          <p:cNvPr id="10" name="Picture 2" descr="Fluffy Unicorn (Minion Rush) | Despicable Me Wiki | Fandom">
            <a:extLst>
              <a:ext uri="{FF2B5EF4-FFF2-40B4-BE49-F238E27FC236}">
                <a16:creationId xmlns:a16="http://schemas.microsoft.com/office/drawing/2014/main" id="{30F1FD2C-1C22-42DC-9487-53F0B9A5A8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23" r="8564" b="16956"/>
          <a:stretch/>
        </p:blipFill>
        <p:spPr bwMode="auto">
          <a:xfrm>
            <a:off x="4058402" y="779740"/>
            <a:ext cx="3518895" cy="30421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3B47A5-FA6C-40AA-A0FD-86A12DA368D5}"/>
              </a:ext>
            </a:extLst>
          </p:cNvPr>
          <p:cNvPicPr>
            <a:picLocks noChangeAspect="1"/>
          </p:cNvPicPr>
          <p:nvPr/>
        </p:nvPicPr>
        <p:blipFill>
          <a:blip r:embed="rId4"/>
          <a:stretch>
            <a:fillRect/>
          </a:stretch>
        </p:blipFill>
        <p:spPr>
          <a:xfrm>
            <a:off x="1380262" y="4557176"/>
            <a:ext cx="9431476" cy="2300824"/>
          </a:xfrm>
          <a:prstGeom prst="rect">
            <a:avLst/>
          </a:prstGeom>
        </p:spPr>
      </p:pic>
      <p:sp>
        <p:nvSpPr>
          <p:cNvPr id="13" name="TextBox 12">
            <a:extLst>
              <a:ext uri="{FF2B5EF4-FFF2-40B4-BE49-F238E27FC236}">
                <a16:creationId xmlns:a16="http://schemas.microsoft.com/office/drawing/2014/main" id="{62667666-7C0E-4B24-AD9A-CB35ABB81616}"/>
              </a:ext>
            </a:extLst>
          </p:cNvPr>
          <p:cNvSpPr txBox="1"/>
          <p:nvPr/>
        </p:nvSpPr>
        <p:spPr>
          <a:xfrm>
            <a:off x="1906382" y="3971873"/>
            <a:ext cx="7822934" cy="1771832"/>
          </a:xfrm>
          <a:prstGeom prst="rect">
            <a:avLst/>
          </a:prstGeom>
          <a:noFill/>
        </p:spPr>
        <p:txBody>
          <a:bodyPr wrap="square">
            <a:spAutoFit/>
          </a:bodyPr>
          <a:lstStyle/>
          <a:p>
            <a:pPr algn="ctr" defTabSz="554492"/>
            <a:r>
              <a:rPr lang="en-GB" sz="3638" b="1" u="sng" dirty="0">
                <a:solidFill>
                  <a:srgbClr val="00A3DB"/>
                </a:solidFill>
                <a:latin typeface="Arial" panose="020B0604020202020204" pitchFamily="34" charset="0"/>
                <a:cs typeface="Arial" panose="020B0604020202020204" pitchFamily="34" charset="0"/>
              </a:rPr>
              <a:t>This company did not know the requirements of non-electrical ATEX equipment</a:t>
            </a:r>
            <a:endParaRPr lang="en-GB" sz="3638" dirty="0">
              <a:solidFill>
                <a:srgbClr val="00A3D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6F4D16-6BF2-4765-8D34-4CCF9E497E23}"/>
              </a:ext>
            </a:extLst>
          </p:cNvPr>
          <p:cNvSpPr txBox="1"/>
          <p:nvPr/>
        </p:nvSpPr>
        <p:spPr>
          <a:xfrm>
            <a:off x="6374151" y="1083289"/>
            <a:ext cx="4176234" cy="2332177"/>
          </a:xfrm>
          <a:prstGeom prst="rect">
            <a:avLst/>
          </a:prstGeom>
          <a:solidFill>
            <a:srgbClr val="00A3DB"/>
          </a:solidFill>
        </p:spPr>
        <p:txBody>
          <a:bodyPr wrap="square">
            <a:spAutoFit/>
          </a:bodyPr>
          <a:lstStyle/>
          <a:p>
            <a:pPr marL="346558" indent="-346558" defTabSz="554492">
              <a:buFont typeface="Arial" panose="020B0604020202020204" pitchFamily="34" charset="0"/>
              <a:buChar char="•"/>
            </a:pPr>
            <a:r>
              <a:rPr lang="en-GB" sz="2426" b="1" dirty="0">
                <a:solidFill>
                  <a:srgbClr val="002060"/>
                </a:solidFill>
                <a:latin typeface="Arial" panose="020B0604020202020204" pitchFamily="34" charset="0"/>
                <a:cs typeface="Arial" panose="020B0604020202020204" pitchFamily="34" charset="0"/>
              </a:rPr>
              <a:t>Giving advice since 1985</a:t>
            </a:r>
          </a:p>
          <a:p>
            <a:pPr marL="346558" indent="-346558" defTabSz="554492">
              <a:buFont typeface="Arial" panose="020B0604020202020204" pitchFamily="34" charset="0"/>
              <a:buChar char="•"/>
            </a:pPr>
            <a:r>
              <a:rPr lang="en-GB" sz="2426" b="1" dirty="0">
                <a:solidFill>
                  <a:srgbClr val="002060"/>
                </a:solidFill>
                <a:latin typeface="Arial" panose="020B0604020202020204" pitchFamily="34" charset="0"/>
                <a:cs typeface="Arial" panose="020B0604020202020204" pitchFamily="34" charset="0"/>
              </a:rPr>
              <a:t>It is your responsibility to ensure your operations are safe</a:t>
            </a:r>
          </a:p>
          <a:p>
            <a:pPr marL="346558" indent="-346558" defTabSz="554492">
              <a:buFont typeface="Arial" panose="020B0604020202020204" pitchFamily="34" charset="0"/>
              <a:buChar char="•"/>
            </a:pPr>
            <a:r>
              <a:rPr lang="en-GB" sz="2426" b="1" dirty="0">
                <a:solidFill>
                  <a:srgbClr val="002060"/>
                </a:solidFill>
                <a:latin typeface="Arial" panose="020B0604020202020204" pitchFamily="34" charset="0"/>
                <a:cs typeface="Arial" panose="020B0604020202020204" pitchFamily="34" charset="0"/>
              </a:rPr>
              <a:t>Extensive expertise</a:t>
            </a:r>
          </a:p>
        </p:txBody>
      </p:sp>
    </p:spTree>
    <p:extLst>
      <p:ext uri="{BB962C8B-B14F-4D97-AF65-F5344CB8AC3E}">
        <p14:creationId xmlns:p14="http://schemas.microsoft.com/office/powerpoint/2010/main" val="389434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500"/>
                                        <p:tgtEl>
                                          <p:spTgt spid="11">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pic>
        <p:nvPicPr>
          <p:cNvPr id="12" name="Picture 11">
            <a:extLst>
              <a:ext uri="{FF2B5EF4-FFF2-40B4-BE49-F238E27FC236}">
                <a16:creationId xmlns:a16="http://schemas.microsoft.com/office/drawing/2014/main" id="{AAA70772-0D4D-40CF-9E7C-A2D8FC789661}"/>
              </a:ext>
            </a:extLst>
          </p:cNvPr>
          <p:cNvPicPr>
            <a:picLocks noChangeAspect="1"/>
          </p:cNvPicPr>
          <p:nvPr/>
        </p:nvPicPr>
        <p:blipFill>
          <a:blip r:embed="rId3"/>
          <a:stretch>
            <a:fillRect/>
          </a:stretch>
        </p:blipFill>
        <p:spPr>
          <a:xfrm>
            <a:off x="454518" y="220304"/>
            <a:ext cx="4544622" cy="6382417"/>
          </a:xfrm>
          <a:prstGeom prst="rect">
            <a:avLst/>
          </a:prstGeom>
        </p:spPr>
      </p:pic>
      <p:sp>
        <p:nvSpPr>
          <p:cNvPr id="16" name="TextBox 15">
            <a:extLst>
              <a:ext uri="{FF2B5EF4-FFF2-40B4-BE49-F238E27FC236}">
                <a16:creationId xmlns:a16="http://schemas.microsoft.com/office/drawing/2014/main" id="{8D0B0FFC-36C4-4766-BE24-5169EB6B001F}"/>
              </a:ext>
            </a:extLst>
          </p:cNvPr>
          <p:cNvSpPr txBox="1"/>
          <p:nvPr/>
        </p:nvSpPr>
        <p:spPr>
          <a:xfrm>
            <a:off x="5274771" y="2208411"/>
            <a:ext cx="5356626" cy="2779992"/>
          </a:xfrm>
          <a:prstGeom prst="rect">
            <a:avLst/>
          </a:prstGeom>
          <a:solidFill>
            <a:srgbClr val="002060"/>
          </a:solidFill>
        </p:spPr>
        <p:txBody>
          <a:bodyPr wrap="square">
            <a:spAutoFit/>
          </a:bodyPr>
          <a:lstStyle/>
          <a:p>
            <a:pPr marL="415869" indent="-415869" defTabSz="554492">
              <a:buFont typeface="Arial" panose="020B0604020202020204" pitchFamily="34" charset="0"/>
              <a:buChar char="•"/>
            </a:pPr>
            <a:r>
              <a:rPr lang="en-GB" sz="2911" b="1" dirty="0">
                <a:solidFill>
                  <a:srgbClr val="00A3DB"/>
                </a:solidFill>
                <a:latin typeface="Calibri"/>
              </a:rPr>
              <a:t>94/9/EC not 2014/34/EU</a:t>
            </a:r>
          </a:p>
          <a:p>
            <a:pPr marL="415869" indent="-415869" defTabSz="554492">
              <a:buFont typeface="Arial" panose="020B0604020202020204" pitchFamily="34" charset="0"/>
              <a:buChar char="•"/>
            </a:pPr>
            <a:r>
              <a:rPr lang="en-GB" sz="2911" b="1" dirty="0">
                <a:solidFill>
                  <a:srgbClr val="00A3DB"/>
                </a:solidFill>
                <a:latin typeface="Calibri"/>
              </a:rPr>
              <a:t>Cost of the course £500.00</a:t>
            </a:r>
          </a:p>
          <a:p>
            <a:pPr marL="415869" indent="-415869" defTabSz="554492">
              <a:buFont typeface="Arial" panose="020B0604020202020204" pitchFamily="34" charset="0"/>
              <a:buChar char="•"/>
            </a:pPr>
            <a:r>
              <a:rPr lang="en-GB" sz="2911" b="1" dirty="0">
                <a:solidFill>
                  <a:srgbClr val="00A3DB"/>
                </a:solidFill>
                <a:latin typeface="Calibri"/>
              </a:rPr>
              <a:t>This company did not know ATEX covered non-electrical equipment</a:t>
            </a:r>
          </a:p>
          <a:p>
            <a:pPr defTabSz="554492"/>
            <a:endParaRPr lang="en-GB" sz="2911" dirty="0">
              <a:solidFill>
                <a:srgbClr val="00A3DB"/>
              </a:solidFill>
              <a:latin typeface="Calibri"/>
            </a:endParaRPr>
          </a:p>
        </p:txBody>
      </p:sp>
      <p:sp>
        <p:nvSpPr>
          <p:cNvPr id="2" name="TextBox 1">
            <a:extLst>
              <a:ext uri="{FF2B5EF4-FFF2-40B4-BE49-F238E27FC236}">
                <a16:creationId xmlns:a16="http://schemas.microsoft.com/office/drawing/2014/main" id="{E74F903E-A09D-43E9-8752-B38563D6C157}"/>
              </a:ext>
            </a:extLst>
          </p:cNvPr>
          <p:cNvSpPr txBox="1"/>
          <p:nvPr/>
        </p:nvSpPr>
        <p:spPr>
          <a:xfrm>
            <a:off x="582646" y="351179"/>
            <a:ext cx="1684651"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3" name="TextBox 2">
            <a:extLst>
              <a:ext uri="{FF2B5EF4-FFF2-40B4-BE49-F238E27FC236}">
                <a16:creationId xmlns:a16="http://schemas.microsoft.com/office/drawing/2014/main" id="{E817D6F8-1BE1-411D-AB4E-85109AF9B4D8}"/>
              </a:ext>
            </a:extLst>
          </p:cNvPr>
          <p:cNvSpPr txBox="1"/>
          <p:nvPr/>
        </p:nvSpPr>
        <p:spPr>
          <a:xfrm>
            <a:off x="3835671" y="351179"/>
            <a:ext cx="1081261"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1" name="TextBox 10">
            <a:extLst>
              <a:ext uri="{FF2B5EF4-FFF2-40B4-BE49-F238E27FC236}">
                <a16:creationId xmlns:a16="http://schemas.microsoft.com/office/drawing/2014/main" id="{3408E99C-F36E-44FF-8DA5-99DF07490D82}"/>
              </a:ext>
            </a:extLst>
          </p:cNvPr>
          <p:cNvSpPr txBox="1"/>
          <p:nvPr/>
        </p:nvSpPr>
        <p:spPr>
          <a:xfrm>
            <a:off x="4790002" y="624499"/>
            <a:ext cx="6099423" cy="540276"/>
          </a:xfrm>
          <a:prstGeom prst="rect">
            <a:avLst/>
          </a:prstGeom>
          <a:noFill/>
        </p:spPr>
        <p:txBody>
          <a:bodyPr wrap="square">
            <a:spAutoFit/>
          </a:bodyPr>
          <a:lstStyle/>
          <a:p>
            <a:pPr algn="ctr" defTabSz="554492"/>
            <a:r>
              <a:rPr lang="en-GB" sz="2911" b="1" dirty="0">
                <a:solidFill>
                  <a:srgbClr val="00A3DB"/>
                </a:solidFill>
                <a:latin typeface="Arial" panose="020B0604020202020204" pitchFamily="34" charset="0"/>
                <a:cs typeface="Arial" panose="020B0604020202020204" pitchFamily="34" charset="0"/>
              </a:rPr>
              <a:t>Where can I get help?</a:t>
            </a:r>
          </a:p>
        </p:txBody>
      </p:sp>
    </p:spTree>
    <p:extLst>
      <p:ext uri="{BB962C8B-B14F-4D97-AF65-F5344CB8AC3E}">
        <p14:creationId xmlns:p14="http://schemas.microsoft.com/office/powerpoint/2010/main" val="120217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2" name="Picture 11">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4" name="TextBox 13"/>
          <p:cNvSpPr txBox="1"/>
          <p:nvPr/>
        </p:nvSpPr>
        <p:spPr>
          <a:xfrm>
            <a:off x="2151319" y="4830410"/>
            <a:ext cx="7614377" cy="1436162"/>
          </a:xfrm>
          <a:prstGeom prst="rect">
            <a:avLst/>
          </a:prstGeom>
          <a:noFill/>
        </p:spPr>
        <p:txBody>
          <a:bodyPr wrap="square" rtlCol="0">
            <a:spAutoFit/>
          </a:bodyPr>
          <a:lstStyle/>
          <a:p>
            <a:pPr algn="ctr" defTabSz="554492"/>
            <a:r>
              <a:rPr lang="en-GB" sz="2911" dirty="0">
                <a:solidFill>
                  <a:srgbClr val="00A3DB"/>
                </a:solidFill>
                <a:latin typeface="Arial" panose="020B0604020202020204" pitchFamily="34" charset="0"/>
                <a:cs typeface="Arial" panose="020B0604020202020204" pitchFamily="34" charset="0"/>
              </a:rPr>
              <a:t>“We are unable to accept liability for the design and specification of the product in its intended application”</a:t>
            </a:r>
          </a:p>
        </p:txBody>
      </p:sp>
      <p:sp>
        <p:nvSpPr>
          <p:cNvPr id="16" name="Rectangle 15"/>
          <p:cNvSpPr/>
          <p:nvPr/>
        </p:nvSpPr>
        <p:spPr>
          <a:xfrm>
            <a:off x="2011175" y="324311"/>
            <a:ext cx="7555273" cy="838819"/>
          </a:xfrm>
          <a:prstGeom prst="rect">
            <a:avLst/>
          </a:prstGeom>
        </p:spPr>
        <p:txBody>
          <a:bodyPr wrap="none">
            <a:spAutoFit/>
          </a:bodyPr>
          <a:lstStyle/>
          <a:p>
            <a:pPr defTabSz="554492"/>
            <a:r>
              <a:rPr lang="en-GB" sz="4851" dirty="0">
                <a:solidFill>
                  <a:srgbClr val="00A3DB"/>
                </a:solidFill>
                <a:latin typeface="Arial" panose="020B0604020202020204" pitchFamily="34" charset="0"/>
                <a:cs typeface="Arial" panose="020B0604020202020204" pitchFamily="34" charset="0"/>
              </a:rPr>
              <a:t>Example of a quote caveat</a:t>
            </a:r>
            <a:endParaRPr lang="en-GB" sz="4851"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1780" y="1816469"/>
            <a:ext cx="10816193" cy="2604991"/>
          </a:xfrm>
          <a:prstGeom prst="rect">
            <a:avLst/>
          </a:prstGeom>
        </p:spPr>
      </p:pic>
      <p:cxnSp>
        <p:nvCxnSpPr>
          <p:cNvPr id="5" name="Straight Connector 4"/>
          <p:cNvCxnSpPr/>
          <p:nvPr/>
        </p:nvCxnSpPr>
        <p:spPr>
          <a:xfrm>
            <a:off x="277675" y="3742828"/>
            <a:ext cx="10282583"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261366" y="4020075"/>
            <a:ext cx="7232872" cy="8154"/>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649169" y="4028229"/>
            <a:ext cx="3139409" cy="16309"/>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269520" y="4293243"/>
            <a:ext cx="7379649" cy="24463"/>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09AFCF7-DE45-4532-A4B1-A2417CAEAE2B}"/>
              </a:ext>
            </a:extLst>
          </p:cNvPr>
          <p:cNvCxnSpPr>
            <a:cxnSpLocks/>
          </p:cNvCxnSpPr>
          <p:nvPr/>
        </p:nvCxnSpPr>
        <p:spPr>
          <a:xfrm>
            <a:off x="261366" y="2076162"/>
            <a:ext cx="7387803"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5EBCF0F-2D7F-452A-AB29-6A741002DCCD}"/>
              </a:ext>
            </a:extLst>
          </p:cNvPr>
          <p:cNvCxnSpPr>
            <a:cxnSpLocks/>
          </p:cNvCxnSpPr>
          <p:nvPr/>
        </p:nvCxnSpPr>
        <p:spPr>
          <a:xfrm>
            <a:off x="261366" y="2633992"/>
            <a:ext cx="1957034"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C0D2428D-A4E3-484A-BD79-9C272B9090A6}"/>
              </a:ext>
            </a:extLst>
          </p:cNvPr>
          <p:cNvCxnSpPr>
            <a:cxnSpLocks/>
          </p:cNvCxnSpPr>
          <p:nvPr/>
        </p:nvCxnSpPr>
        <p:spPr>
          <a:xfrm>
            <a:off x="261366" y="2347035"/>
            <a:ext cx="10121465"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688FCCDA-0B74-4C5E-813F-7E4A3EB308EC}"/>
              </a:ext>
            </a:extLst>
          </p:cNvPr>
          <p:cNvCxnSpPr>
            <a:cxnSpLocks/>
          </p:cNvCxnSpPr>
          <p:nvPr/>
        </p:nvCxnSpPr>
        <p:spPr>
          <a:xfrm>
            <a:off x="10358806" y="2076162"/>
            <a:ext cx="327028" cy="0"/>
          </a:xfrm>
          <a:prstGeom prst="line">
            <a:avLst/>
          </a:prstGeom>
          <a:ln>
            <a:solidFill>
              <a:srgbClr val="FF00FF"/>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330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52429-4B66-42A1-BF60-9464830A7594}"/>
              </a:ext>
            </a:extLst>
          </p:cNvPr>
          <p:cNvPicPr>
            <a:picLocks noChangeAspect="1"/>
          </p:cNvPicPr>
          <p:nvPr/>
        </p:nvPicPr>
        <p:blipFill>
          <a:blip r:embed="rId2"/>
          <a:stretch>
            <a:fillRect/>
          </a:stretch>
        </p:blipFill>
        <p:spPr>
          <a:xfrm>
            <a:off x="170825" y="427211"/>
            <a:ext cx="4452209" cy="6398614"/>
          </a:xfrm>
          <a:prstGeom prst="rect">
            <a:avLst/>
          </a:prstGeom>
        </p:spPr>
      </p:pic>
      <p:sp>
        <p:nvSpPr>
          <p:cNvPr id="2" name="Rectangle 1">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53" name="TextBox 52">
            <a:extLst>
              <a:ext uri="{FF2B5EF4-FFF2-40B4-BE49-F238E27FC236}">
                <a16:creationId xmlns:a16="http://schemas.microsoft.com/office/drawing/2014/main" id="{15B6AD7B-B8EC-43F2-A728-D50FA0322985}"/>
              </a:ext>
            </a:extLst>
          </p:cNvPr>
          <p:cNvSpPr txBox="1"/>
          <p:nvPr/>
        </p:nvSpPr>
        <p:spPr>
          <a:xfrm>
            <a:off x="3046289" y="15710"/>
            <a:ext cx="6099423" cy="536814"/>
          </a:xfrm>
          <a:prstGeom prst="rect">
            <a:avLst/>
          </a:prstGeom>
          <a:noFill/>
        </p:spPr>
        <p:txBody>
          <a:bodyPr wrap="square">
            <a:spAutoFit/>
          </a:bodyPr>
          <a:lstStyle/>
          <a:p>
            <a:pPr defTabSz="554492">
              <a:lnSpc>
                <a:spcPct val="107000"/>
              </a:lnSpc>
              <a:spcAft>
                <a:spcPts val="485"/>
              </a:spcAft>
            </a:pPr>
            <a:r>
              <a:rPr lang="en-GB" sz="2911" b="1" dirty="0">
                <a:solidFill>
                  <a:srgbClr val="00A3DB"/>
                </a:solidFill>
                <a:latin typeface="Arial" panose="020B0604020202020204" pitchFamily="34" charset="0"/>
                <a:ea typeface="Calibri" panose="020F0502020204030204" pitchFamily="34" charset="0"/>
                <a:cs typeface="Arial" panose="020B0604020202020204" pitchFamily="34" charset="0"/>
              </a:rPr>
              <a:t>What is technical compliance?</a:t>
            </a:r>
          </a:p>
        </p:txBody>
      </p:sp>
      <p:sp>
        <p:nvSpPr>
          <p:cNvPr id="59" name="TextBox 58">
            <a:extLst>
              <a:ext uri="{FF2B5EF4-FFF2-40B4-BE49-F238E27FC236}">
                <a16:creationId xmlns:a16="http://schemas.microsoft.com/office/drawing/2014/main" id="{F5D589F9-CEBF-4DE1-BBFF-4480D0C4389B}"/>
              </a:ext>
            </a:extLst>
          </p:cNvPr>
          <p:cNvSpPr txBox="1"/>
          <p:nvPr/>
        </p:nvSpPr>
        <p:spPr>
          <a:xfrm>
            <a:off x="4897526" y="929905"/>
            <a:ext cx="6099423" cy="2611869"/>
          </a:xfrm>
          <a:prstGeom prst="rect">
            <a:avLst/>
          </a:prstGeom>
          <a:solidFill>
            <a:srgbClr val="002060"/>
          </a:solidFill>
        </p:spPr>
        <p:txBody>
          <a:bodyPr wrap="square">
            <a:spAutoFit/>
          </a:bodyPr>
          <a:lstStyle/>
          <a:p>
            <a:pPr defTabSz="554492"/>
            <a:r>
              <a:rPr lang="en-GB" sz="2183" b="1" dirty="0">
                <a:solidFill>
                  <a:srgbClr val="00A3DB"/>
                </a:solidFill>
                <a:latin typeface="Arial" panose="020B0604020202020204" pitchFamily="34" charset="0"/>
                <a:ea typeface="Calibri" panose="020F0502020204030204" pitchFamily="34" charset="0"/>
                <a:cs typeface="Arial" panose="020B0604020202020204" pitchFamily="34" charset="0"/>
              </a:rPr>
              <a:t>Example of Self certified ATEX fan</a:t>
            </a:r>
          </a:p>
          <a:p>
            <a:pPr marL="173279" indent="-173279" defTabSz="554492">
              <a:buFont typeface="Arial" panose="020B0604020202020204" pitchFamily="34" charset="0"/>
              <a:buChar char="•"/>
            </a:pPr>
            <a:r>
              <a:rPr lang="en-GB" sz="2183" b="1" dirty="0">
                <a:solidFill>
                  <a:srgbClr val="00A3DB"/>
                </a:solidFill>
                <a:latin typeface="Arial" panose="020B0604020202020204" pitchFamily="34" charset="0"/>
                <a:ea typeface="Calibri" panose="020F0502020204030204" pitchFamily="34" charset="0"/>
                <a:cs typeface="Arial" panose="020B0604020202020204" pitchFamily="34" charset="0"/>
              </a:rPr>
              <a:t>Fan is delivered with declaration of conformity</a:t>
            </a:r>
          </a:p>
          <a:p>
            <a:pPr marL="173279" indent="-173279"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Incorrect directive 2014/35/EU?</a:t>
            </a:r>
          </a:p>
          <a:p>
            <a:pPr marL="173279" indent="-173279"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Certificate number lists lodged technical file? </a:t>
            </a:r>
          </a:p>
          <a:p>
            <a:pPr marL="173279" indent="-173279"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Has incorrect equipment protection level</a:t>
            </a:r>
          </a:p>
          <a:p>
            <a:pPr marL="173279" indent="-173279" defTabSz="554492">
              <a:buFont typeface="Arial" panose="020B0604020202020204" pitchFamily="34" charset="0"/>
              <a:buChar char="•"/>
            </a:pPr>
            <a:endParaRPr lang="en-GB" sz="1092" b="1" dirty="0">
              <a:solidFill>
                <a:srgbClr val="00A3DB"/>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CB3C4556-9A6E-465B-9D8F-57A916F03CAA}"/>
              </a:ext>
            </a:extLst>
          </p:cNvPr>
          <p:cNvSpPr txBox="1"/>
          <p:nvPr/>
        </p:nvSpPr>
        <p:spPr>
          <a:xfrm>
            <a:off x="4894256" y="3505483"/>
            <a:ext cx="6099423" cy="2275944"/>
          </a:xfrm>
          <a:prstGeom prst="rect">
            <a:avLst/>
          </a:prstGeom>
          <a:solidFill>
            <a:srgbClr val="00A3DB"/>
          </a:solidFill>
        </p:spPr>
        <p:txBody>
          <a:bodyPr wrap="square">
            <a:spAutoFit/>
          </a:bodyPr>
          <a:lstStyle/>
          <a:p>
            <a:pPr marL="346558" indent="-346558" defTabSz="554492">
              <a:buFont typeface="Arial" panose="020B0604020202020204" pitchFamily="34" charset="0"/>
              <a:buChar char="•"/>
            </a:pPr>
            <a:r>
              <a:rPr lang="en-GB" sz="2183" b="1" dirty="0">
                <a:solidFill>
                  <a:srgbClr val="002060"/>
                </a:solidFill>
                <a:latin typeface="Arial" panose="020B0604020202020204" pitchFamily="34" charset="0"/>
                <a:cs typeface="Arial" panose="020B0604020202020204" pitchFamily="34" charset="0"/>
              </a:rPr>
              <a:t>Unreviewed technical file</a:t>
            </a:r>
          </a:p>
          <a:p>
            <a:pPr marL="346558" indent="-346558" defTabSz="554492">
              <a:buFont typeface="Arial" panose="020B0604020202020204" pitchFamily="34" charset="0"/>
              <a:buChar char="•"/>
            </a:pPr>
            <a:r>
              <a:rPr lang="en-GB" sz="2183" b="1" dirty="0">
                <a:solidFill>
                  <a:srgbClr val="002060"/>
                </a:solidFill>
                <a:latin typeface="Arial" panose="020B0604020202020204" pitchFamily="34" charset="0"/>
                <a:cs typeface="Arial" panose="020B0604020202020204" pitchFamily="34" charset="0"/>
              </a:rPr>
              <a:t>No Applied National &amp; Harmonized Standards that the product meets the ATEX Directive?</a:t>
            </a:r>
          </a:p>
          <a:p>
            <a:pPr marL="346558" indent="-346558" defTabSz="554492">
              <a:buFont typeface="Arial" panose="020B0604020202020204" pitchFamily="34" charset="0"/>
              <a:buChar char="•"/>
            </a:pPr>
            <a:r>
              <a:rPr lang="en-GB" sz="2183" b="1" dirty="0">
                <a:solidFill>
                  <a:srgbClr val="002060"/>
                </a:solidFill>
                <a:latin typeface="Arial" panose="020B0604020202020204" pitchFamily="34" charset="0"/>
                <a:cs typeface="Arial" panose="020B0604020202020204" pitchFamily="34" charset="0"/>
              </a:rPr>
              <a:t>No distinction between internal &amp; external zones</a:t>
            </a:r>
          </a:p>
          <a:p>
            <a:pPr defTabSz="554492"/>
            <a:endParaRPr lang="en-GB" sz="1092" dirty="0">
              <a:solidFill>
                <a:prstClr val="black"/>
              </a:solidFill>
              <a:latin typeface="Calibri"/>
            </a:endParaRPr>
          </a:p>
        </p:txBody>
      </p:sp>
      <p:sp>
        <p:nvSpPr>
          <p:cNvPr id="4" name="TextBox 3">
            <a:extLst>
              <a:ext uri="{FF2B5EF4-FFF2-40B4-BE49-F238E27FC236}">
                <a16:creationId xmlns:a16="http://schemas.microsoft.com/office/drawing/2014/main" id="{0C4B114F-4F77-4E49-A1E1-4E9C59BABD15}"/>
              </a:ext>
            </a:extLst>
          </p:cNvPr>
          <p:cNvSpPr txBox="1"/>
          <p:nvPr/>
        </p:nvSpPr>
        <p:spPr>
          <a:xfrm>
            <a:off x="579381" y="1784295"/>
            <a:ext cx="452191"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0" name="TextBox 9">
            <a:extLst>
              <a:ext uri="{FF2B5EF4-FFF2-40B4-BE49-F238E27FC236}">
                <a16:creationId xmlns:a16="http://schemas.microsoft.com/office/drawing/2014/main" id="{05286FC6-937F-4DEE-A047-89E88DBCE8BB}"/>
              </a:ext>
            </a:extLst>
          </p:cNvPr>
          <p:cNvSpPr txBox="1"/>
          <p:nvPr/>
        </p:nvSpPr>
        <p:spPr>
          <a:xfrm>
            <a:off x="1179759" y="4579483"/>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1" name="TextBox 10">
            <a:extLst>
              <a:ext uri="{FF2B5EF4-FFF2-40B4-BE49-F238E27FC236}">
                <a16:creationId xmlns:a16="http://schemas.microsoft.com/office/drawing/2014/main" id="{6875597B-B768-4C46-AE3E-2F660BB2932E}"/>
              </a:ext>
            </a:extLst>
          </p:cNvPr>
          <p:cNvSpPr txBox="1"/>
          <p:nvPr/>
        </p:nvSpPr>
        <p:spPr>
          <a:xfrm>
            <a:off x="1907703" y="3107473"/>
            <a:ext cx="1754300"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5" name="TextBox 14">
            <a:extLst>
              <a:ext uri="{FF2B5EF4-FFF2-40B4-BE49-F238E27FC236}">
                <a16:creationId xmlns:a16="http://schemas.microsoft.com/office/drawing/2014/main" id="{A9F23271-FCA0-4DE4-B201-2070B678FC42}"/>
              </a:ext>
            </a:extLst>
          </p:cNvPr>
          <p:cNvSpPr txBox="1"/>
          <p:nvPr/>
        </p:nvSpPr>
        <p:spPr>
          <a:xfrm flipV="1">
            <a:off x="2995031" y="6160317"/>
            <a:ext cx="1333943"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7" name="TextBox 16">
            <a:extLst>
              <a:ext uri="{FF2B5EF4-FFF2-40B4-BE49-F238E27FC236}">
                <a16:creationId xmlns:a16="http://schemas.microsoft.com/office/drawing/2014/main" id="{008F30B9-6A4E-445D-A4F3-473A892E1361}"/>
              </a:ext>
            </a:extLst>
          </p:cNvPr>
          <p:cNvSpPr txBox="1"/>
          <p:nvPr/>
        </p:nvSpPr>
        <p:spPr>
          <a:xfrm>
            <a:off x="4894256" y="5973409"/>
            <a:ext cx="6099423" cy="465640"/>
          </a:xfrm>
          <a:prstGeom prst="rect">
            <a:avLst/>
          </a:prstGeom>
          <a:noFill/>
        </p:spPr>
        <p:txBody>
          <a:bodyPr wrap="square">
            <a:spAutoFit/>
          </a:bodyPr>
          <a:lstStyle/>
          <a:p>
            <a:pPr algn="ctr" defTabSz="554492"/>
            <a:r>
              <a:rPr lang="en-GB" sz="2426" b="1" dirty="0">
                <a:solidFill>
                  <a:srgbClr val="002060"/>
                </a:solidFill>
                <a:latin typeface="Arial" panose="020B0604020202020204" pitchFamily="34" charset="0"/>
                <a:cs typeface="Arial" panose="020B0604020202020204" pitchFamily="34" charset="0"/>
              </a:rPr>
              <a:t>Is this really an ATEX fan</a:t>
            </a:r>
          </a:p>
        </p:txBody>
      </p:sp>
    </p:spTree>
    <p:extLst>
      <p:ext uri="{BB962C8B-B14F-4D97-AF65-F5344CB8AC3E}">
        <p14:creationId xmlns:p14="http://schemas.microsoft.com/office/powerpoint/2010/main" val="836935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animEffect transition="in" filter="fade">
                                      <p:cBhvr>
                                        <p:cTn id="7" dur="500"/>
                                        <p:tgtEl>
                                          <p:spTgt spid="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2" end="2"/>
                                            </p:txEl>
                                          </p:spTgt>
                                        </p:tgtEl>
                                        <p:attrNameLst>
                                          <p:attrName>style.visibility</p:attrName>
                                        </p:attrNameLst>
                                      </p:cBhvr>
                                      <p:to>
                                        <p:strVal val="visible"/>
                                      </p:to>
                                    </p:set>
                                    <p:animEffect transition="in" filter="fade">
                                      <p:cBhvr>
                                        <p:cTn id="12" dur="500"/>
                                        <p:tgtEl>
                                          <p:spTgt spid="59">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
                                            <p:txEl>
                                              <p:pRg st="3" end="3"/>
                                            </p:txEl>
                                          </p:spTgt>
                                        </p:tgtEl>
                                        <p:attrNameLst>
                                          <p:attrName>style.visibility</p:attrName>
                                        </p:attrNameLst>
                                      </p:cBhvr>
                                      <p:to>
                                        <p:strVal val="visible"/>
                                      </p:to>
                                    </p:set>
                                    <p:animEffect transition="in" filter="fade">
                                      <p:cBhvr>
                                        <p:cTn id="20" dur="500"/>
                                        <p:tgtEl>
                                          <p:spTgt spid="59">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9">
                                            <p:txEl>
                                              <p:pRg st="4" end="4"/>
                                            </p:txEl>
                                          </p:spTgt>
                                        </p:tgtEl>
                                        <p:attrNameLst>
                                          <p:attrName>style.visibility</p:attrName>
                                        </p:attrNameLst>
                                      </p:cBhvr>
                                      <p:to>
                                        <p:strVal val="visible"/>
                                      </p:to>
                                    </p:set>
                                    <p:animEffect transition="in" filter="fade">
                                      <p:cBhvr>
                                        <p:cTn id="28" dur="500"/>
                                        <p:tgtEl>
                                          <p:spTgt spid="59">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grpId="1" nodeType="clickEffect">
                                  <p:stCondLst>
                                    <p:cond delay="0"/>
                                  </p:stCondLst>
                                  <p:childTnLst>
                                    <p:animClr clrSpc="rgb" dir="cw">
                                      <p:cBhvr override="childStyle">
                                        <p:cTn id="40" dur="1000" autoRev="1" fill="remove"/>
                                        <p:tgtEl>
                                          <p:spTgt spid="10"/>
                                        </p:tgtEl>
                                        <p:attrNameLst>
                                          <p:attrName>style.color</p:attrName>
                                        </p:attrNameLst>
                                      </p:cBhvr>
                                      <p:to>
                                        <a:schemeClr val="bg1"/>
                                      </p:to>
                                    </p:animClr>
                                    <p:animClr clrSpc="rgb" dir="cw">
                                      <p:cBhvr>
                                        <p:cTn id="41" dur="1000" autoRev="1" fill="remove"/>
                                        <p:tgtEl>
                                          <p:spTgt spid="10"/>
                                        </p:tgtEl>
                                        <p:attrNameLst>
                                          <p:attrName>fillcolor</p:attrName>
                                        </p:attrNameLst>
                                      </p:cBhvr>
                                      <p:to>
                                        <a:schemeClr val="bg1"/>
                                      </p:to>
                                    </p:animClr>
                                    <p:set>
                                      <p:cBhvr>
                                        <p:cTn id="42" dur="1000" autoRev="1" fill="remove"/>
                                        <p:tgtEl>
                                          <p:spTgt spid="10"/>
                                        </p:tgtEl>
                                        <p:attrNameLst>
                                          <p:attrName>fill.type</p:attrName>
                                        </p:attrNameLst>
                                      </p:cBhvr>
                                      <p:to>
                                        <p:strVal val="solid"/>
                                      </p:to>
                                    </p:set>
                                    <p:set>
                                      <p:cBhvr>
                                        <p:cTn id="43" dur="1000" autoRev="1" fill="remove"/>
                                        <p:tgtEl>
                                          <p:spTgt spid="10"/>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
                                            <p:txEl>
                                              <p:pRg st="0" end="0"/>
                                            </p:txEl>
                                          </p:spTgt>
                                        </p:tgtEl>
                                        <p:attrNameLst>
                                          <p:attrName>style.visibility</p:attrName>
                                        </p:attrNameLst>
                                      </p:cBhvr>
                                      <p:to>
                                        <p:strVal val="visible"/>
                                      </p:to>
                                    </p:set>
                                    <p:animEffect transition="in" filter="fade">
                                      <p:cBhvr>
                                        <p:cTn id="48" dur="500"/>
                                        <p:tgtEl>
                                          <p:spTgt spid="61">
                                            <p:txEl>
                                              <p:pRg st="0" end="0"/>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1">
                                            <p:txEl>
                                              <p:pRg st="1" end="1"/>
                                            </p:txEl>
                                          </p:spTgt>
                                        </p:tgtEl>
                                        <p:attrNameLst>
                                          <p:attrName>style.visibility</p:attrName>
                                        </p:attrNameLst>
                                      </p:cBhvr>
                                      <p:to>
                                        <p:strVal val="visible"/>
                                      </p:to>
                                    </p:set>
                                    <p:animEffect transition="in" filter="fade">
                                      <p:cBhvr>
                                        <p:cTn id="56" dur="500"/>
                                        <p:tgtEl>
                                          <p:spTgt spid="6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1">
                                            <p:txEl>
                                              <p:pRg st="2" end="2"/>
                                            </p:txEl>
                                          </p:spTgt>
                                        </p:tgtEl>
                                        <p:attrNameLst>
                                          <p:attrName>style.visibility</p:attrName>
                                        </p:attrNameLst>
                                      </p:cBhvr>
                                      <p:to>
                                        <p:strVal val="visible"/>
                                      </p:to>
                                    </p:set>
                                    <p:animEffect transition="in" filter="fade">
                                      <p:cBhvr>
                                        <p:cTn id="61" dur="500"/>
                                        <p:tgtEl>
                                          <p:spTgt spid="6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4" grpId="0" animBg="1"/>
      <p:bldP spid="10" grpId="0" animBg="1"/>
      <p:bldP spid="10" grpId="1" animBg="1"/>
      <p:bldP spid="11" grpId="0" animBg="1"/>
      <p:bldP spid="15" grpId="0" animBg="1"/>
      <p:bldP spid="17" grpId="0"/>
    </p:bldLst>
  </p:timing>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Subtitle 2"/>
          <p:cNvSpPr txBox="1">
            <a:spLocks/>
          </p:cNvSpPr>
          <p:nvPr/>
        </p:nvSpPr>
        <p:spPr>
          <a:xfrm>
            <a:off x="855" y="2910354"/>
            <a:ext cx="12190288" cy="661861"/>
          </a:xfrm>
          <a:prstGeom prst="rect">
            <a:avLst/>
          </a:prstGeom>
        </p:spPr>
        <p:txBody>
          <a:bodyPr bIns="45714" lIns="91428" rIns="91428" rtlCol="0" tIns="45714" vert="horz">
            <a:normAutofit/>
          </a:bodyPr>
          <a:lstStyle>
            <a:lvl1pPr algn="ctr" defTabSz="914400" eaLnBrk="1" hangingPunct="1" indent="0" latinLnBrk="0" marL="0" rtl="0">
              <a:lnSpc>
                <a:spcPct val="90000"/>
              </a:lnSpc>
              <a:spcBef>
                <a:spcPts val="1000"/>
              </a:spcBef>
              <a:buFont charset="0" panose="020B0604020202020204" pitchFamily="34" typeface="Arial"/>
              <a:buNone/>
              <a:defRPr kern="1200" sz="2400">
                <a:solidFill>
                  <a:schemeClr val="tx1"/>
                </a:solidFill>
                <a:latin typeface="+mn-lt"/>
                <a:ea typeface="+mn-ea"/>
                <a:cs typeface="+mn-cs"/>
              </a:defRPr>
            </a:lvl1pPr>
            <a:lvl2pPr algn="ctr" defTabSz="914400" eaLnBrk="1" hangingPunct="1" indent="0" latinLnBrk="0" marL="457200" rtl="0">
              <a:lnSpc>
                <a:spcPct val="90000"/>
              </a:lnSpc>
              <a:spcBef>
                <a:spcPts val="500"/>
              </a:spcBef>
              <a:buFont charset="0" panose="020B0604020202020204" pitchFamily="34" typeface="Arial"/>
              <a:buNone/>
              <a:defRPr kern="1200" sz="2000">
                <a:solidFill>
                  <a:schemeClr val="tx1"/>
                </a:solidFill>
                <a:latin typeface="+mn-lt"/>
                <a:ea typeface="+mn-ea"/>
                <a:cs typeface="+mn-cs"/>
              </a:defRPr>
            </a:lvl2pPr>
            <a:lvl3pPr algn="ctr" defTabSz="914400" eaLnBrk="1" hangingPunct="1" indent="0" latinLnBrk="0" marL="914400" rtl="0">
              <a:lnSpc>
                <a:spcPct val="90000"/>
              </a:lnSpc>
              <a:spcBef>
                <a:spcPts val="500"/>
              </a:spcBef>
              <a:buFont charset="0" panose="020B0604020202020204" pitchFamily="34" typeface="Arial"/>
              <a:buNone/>
              <a:defRPr kern="1200" sz="1800">
                <a:solidFill>
                  <a:schemeClr val="tx1"/>
                </a:solidFill>
                <a:latin typeface="+mn-lt"/>
                <a:ea typeface="+mn-ea"/>
                <a:cs typeface="+mn-cs"/>
              </a:defRPr>
            </a:lvl3pPr>
            <a:lvl4pPr algn="ctr" defTabSz="914400" eaLnBrk="1" hangingPunct="1" indent="0" latinLnBrk="0" marL="13716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4pPr>
            <a:lvl5pPr algn="ctr" defTabSz="914400" eaLnBrk="1" hangingPunct="1" indent="0" latinLnBrk="0" marL="18288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5pPr>
            <a:lvl6pPr algn="ctr" defTabSz="914400" eaLnBrk="1" hangingPunct="1" indent="0" latinLnBrk="0" marL="22860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6pPr>
            <a:lvl7pPr algn="ctr" defTabSz="914400" eaLnBrk="1" hangingPunct="1" indent="0" latinLnBrk="0" marL="27432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7pPr>
            <a:lvl8pPr algn="ctr" defTabSz="914400" eaLnBrk="1" hangingPunct="1" indent="0" latinLnBrk="0" marL="32004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8pPr>
            <a:lvl9pPr algn="ctr" defTabSz="914400" eaLnBrk="1" hangingPunct="1" indent="0" latinLnBrk="0" marL="36576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9pPr>
          </a:lstStyle>
          <a:p>
            <a:pPr defTabSz="554492">
              <a:spcBef>
                <a:spcPts val="606"/>
              </a:spcBef>
            </a:pPr>
            <a:endParaRPr dirty="0" lang="en-GB">
              <a:solidFill>
                <a:prstClr val="black"/>
              </a:solidFill>
              <a:latin typeface="Calibri"/>
            </a:endParaRPr>
          </a:p>
          <a:p>
            <a:pPr defTabSz="554492">
              <a:spcBef>
                <a:spcPts val="606"/>
              </a:spcBef>
            </a:pPr>
            <a:endParaRPr dirty="0" lang="en-GB">
              <a:solidFill>
                <a:prstClr val="black"/>
              </a:solidFill>
              <a:latin typeface="Calibri"/>
            </a:endParaRPr>
          </a:p>
        </p:txBody>
      </p:sp>
      <p:pic>
        <p:nvPicPr>
          <p:cNvPr id="8" name="Picture 7"/>
          <p:cNvPicPr>
            <a:picLocks noChangeAspect="1"/>
          </p:cNvPicPr>
          <p:nvPr/>
        </p:nvPicPr>
        <p:blipFill rotWithShape="1">
          <a:blip cstate="print" r:embed="rId3">
            <a:extLst>
              <a:ext uri="{28A0092B-C50C-407E-A947-70E740481C1C}">
                <a14:useLocalDpi xmlns:a14="http://schemas.microsoft.com/office/drawing/2010/main" val="0"/>
              </a:ext>
            </a:extLst>
          </a:blip>
          <a:srcRect b="21" r="-77"/>
          <a:stretch/>
        </p:blipFill>
        <p:spPr>
          <a:xfrm rot="10800000">
            <a:off x="927459" y="3704228"/>
            <a:ext cx="2928015" cy="3026937"/>
          </a:xfrm>
          <a:prstGeom prst="rect">
            <a:avLst/>
          </a:prstGeom>
        </p:spPr>
      </p:pic>
      <p:pic>
        <p:nvPicPr>
          <p:cNvPr id="9" name="Picture 8"/>
          <p:cNvPicPr>
            <a:picLocks noChangeAspect="1"/>
          </p:cNvPicPr>
          <p:nvPr/>
        </p:nvPicPr>
        <p:blipFill rotWithShape="1">
          <a:blip cstate="print" r:embed="rId4">
            <a:extLst>
              <a:ext uri="{28A0092B-C50C-407E-A947-70E740481C1C}">
                <a14:useLocalDpi xmlns:a14="http://schemas.microsoft.com/office/drawing/2010/main" val="0"/>
              </a:ext>
            </a:extLst>
          </a:blip>
          <a:srcRect b="34"/>
          <a:stretch/>
        </p:blipFill>
        <p:spPr>
          <a:xfrm>
            <a:off x="5354084" y="907103"/>
            <a:ext cx="5663654" cy="5146216"/>
          </a:xfrm>
          <a:prstGeom prst="rect">
            <a:avLst/>
          </a:prstGeom>
        </p:spPr>
      </p:pic>
      <p:sp>
        <p:nvSpPr>
          <p:cNvPr id="10" name="Rectangle 9">
            <a:extLst>
              <a:ext uri="{FF2B5EF4-FFF2-40B4-BE49-F238E27FC236}">
                <a16:creationId xmlns:a16="http://schemas.microsoft.com/office/drawing/2014/main" id="{F5B17764-FBE2-6E4F-AB34-0224F7414DF3}"/>
              </a:ext>
            </a:extLst>
          </p:cNvPr>
          <p:cNvSpPr/>
          <p:nvPr/>
        </p:nvSpPr>
        <p:spPr>
          <a:xfrm>
            <a:off x="11147098" y="241"/>
            <a:ext cx="117443" cy="3742565"/>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US" sz="1092">
              <a:solidFill>
                <a:prstClr val="white"/>
              </a:solidFill>
              <a:latin typeface="Calibri"/>
            </a:endParaRPr>
          </a:p>
        </p:txBody>
      </p:sp>
      <p:pic>
        <p:nvPicPr>
          <p:cNvPr id="11" name="Picture 10">
            <a:extLst>
              <a:ext uri="{FF2B5EF4-FFF2-40B4-BE49-F238E27FC236}">
                <a16:creationId xmlns:a16="http://schemas.microsoft.com/office/drawing/2014/main" id="{D83BB59D-484A-A648-991E-EEC8575BB737}"/>
              </a:ext>
            </a:extLst>
          </p:cNvPr>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rot="16200000">
            <a:off x="9861078" y="1403703"/>
            <a:ext cx="3742565" cy="935641"/>
          </a:xfrm>
          <a:prstGeom prst="rect">
            <a:avLst/>
          </a:prstGeom>
        </p:spPr>
      </p:pic>
      <p:sp>
        <p:nvSpPr>
          <p:cNvPr id="3" name="7-Point Star 2"/>
          <p:cNvSpPr/>
          <p:nvPr/>
        </p:nvSpPr>
        <p:spPr>
          <a:xfrm>
            <a:off x="2730959" y="5217697"/>
            <a:ext cx="469620" cy="431868"/>
          </a:xfrm>
          <a:prstGeom prst="star7">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GB">
              <a:solidFill>
                <a:prstClr val="white"/>
              </a:solidFill>
              <a:latin typeface="Calibri"/>
            </a:endParaRPr>
          </a:p>
        </p:txBody>
      </p:sp>
      <p:pic>
        <p:nvPicPr>
          <p:cNvPr id="14" name="Picture 13"/>
          <p:cNvPicPr>
            <a:picLocks noChangeAspect="1"/>
          </p:cNvPicPr>
          <p:nvPr/>
        </p:nvPicPr>
        <p:blipFill rotWithShape="1">
          <a:blip cstate="print" r:embed="rId3">
            <a:extLst>
              <a:ext uri="{28A0092B-C50C-407E-A947-70E740481C1C}">
                <a14:useLocalDpi xmlns:a14="http://schemas.microsoft.com/office/drawing/2010/main" val="0"/>
              </a:ext>
            </a:extLst>
          </a:blip>
          <a:srcRect b="50591" l="23913" r="61235" t="36990"/>
          <a:stretch/>
        </p:blipFill>
        <p:spPr>
          <a:xfrm rot="10800000">
            <a:off x="1091132" y="4129467"/>
            <a:ext cx="2719379" cy="2352860"/>
          </a:xfrm>
          <a:prstGeom prst="rect">
            <a:avLst/>
          </a:prstGeom>
        </p:spPr>
      </p:pic>
      <p:sp>
        <p:nvSpPr>
          <p:cNvPr id="15" name="7-Point Star 14"/>
          <p:cNvSpPr/>
          <p:nvPr/>
        </p:nvSpPr>
        <p:spPr>
          <a:xfrm>
            <a:off x="1703227" y="4573134"/>
            <a:ext cx="1599023" cy="1465527"/>
          </a:xfrm>
          <a:prstGeom prst="star7">
            <a:avLst/>
          </a:prstGeom>
          <a:noFill/>
          <a:ln w="149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GB">
              <a:solidFill>
                <a:prstClr val="white"/>
              </a:solidFill>
              <a:latin typeface="Calibri"/>
            </a:endParaRPr>
          </a:p>
        </p:txBody>
      </p:sp>
      <p:sp>
        <p:nvSpPr>
          <p:cNvPr id="20" name="TextBox 19">
            <a:extLst>
              <a:ext uri="{FF2B5EF4-FFF2-40B4-BE49-F238E27FC236}">
                <a16:creationId xmlns:a16="http://schemas.microsoft.com/office/drawing/2014/main" id="{12E554A5-9037-4A37-BD9F-06CD20DE3EF2}"/>
              </a:ext>
            </a:extLst>
          </p:cNvPr>
          <p:cNvSpPr txBox="1"/>
          <p:nvPr/>
        </p:nvSpPr>
        <p:spPr>
          <a:xfrm>
            <a:off x="136523" y="907103"/>
            <a:ext cx="4628599" cy="2929392"/>
          </a:xfrm>
          <a:prstGeom prst="rect">
            <a:avLst/>
          </a:prstGeom>
          <a:solidFill>
            <a:srgbClr val="002060"/>
          </a:solidFill>
        </p:spPr>
        <p:txBody>
          <a:bodyPr wrap="square">
            <a:spAutoFit/>
          </a:bodyPr>
          <a:lstStyle/>
          <a:p>
            <a:pPr defTabSz="554492"/>
            <a:r>
              <a:rPr b="1" dirty="0" lang="en-US" sz="2426">
                <a:solidFill>
                  <a:srgbClr val="00A3DB"/>
                </a:solidFill>
                <a:latin charset="0" panose="020B0604020202020204" pitchFamily="34" typeface="Arial"/>
                <a:cs charset="0" panose="020B0604020202020204" pitchFamily="34" typeface="Arial"/>
              </a:rPr>
              <a:t>Fan has a lodged technical file</a:t>
            </a:r>
          </a:p>
          <a:p>
            <a:pPr defTabSz="554492" indent="-346558" marL="346558">
              <a:buFont charset="0" panose="020B0604020202020204" pitchFamily="34" typeface="Arial"/>
              <a:buChar char="•"/>
            </a:pPr>
            <a:r>
              <a:rPr b="1" dirty="0" lang="en-US" sz="2426">
                <a:solidFill>
                  <a:srgbClr val="00A3DB"/>
                </a:solidFill>
                <a:latin charset="0" panose="020B0604020202020204" pitchFamily="34" typeface="Arial"/>
                <a:cs charset="0" panose="020B0604020202020204" pitchFamily="34" typeface="Arial"/>
              </a:rPr>
              <a:t>90kW ATEX Fan rotating at 1450rpm…</a:t>
            </a:r>
          </a:p>
          <a:p>
            <a:pPr defTabSz="554492" indent="-346558" marL="346558">
              <a:buFont charset="0" panose="020B0604020202020204" pitchFamily="34" typeface="Arial"/>
              <a:buChar char="•"/>
            </a:pPr>
            <a:r>
              <a:rPr b="1" dirty="0" lang="en-US" sz="2426">
                <a:solidFill>
                  <a:srgbClr val="00A3DB"/>
                </a:solidFill>
                <a:latin charset="0" panose="020B0604020202020204" pitchFamily="34" typeface="Arial"/>
                <a:cs charset="0" panose="020B0604020202020204" pitchFamily="34" typeface="Arial"/>
              </a:rPr>
              <a:t>Same power as a family car traveling at 70mph on the motorway!</a:t>
            </a:r>
          </a:p>
          <a:p>
            <a:pPr defTabSz="554492"/>
            <a:endParaRPr b="1" dirty="0" lang="en-US" sz="1455">
              <a:solidFill>
                <a:srgbClr val="00A3DB"/>
              </a:solidFill>
              <a:latin charset="0" panose="020B0604020202020204" pitchFamily="34" typeface="Arial"/>
              <a:cs charset="0" panose="020B0604020202020204" pitchFamily="34" typeface="Arial"/>
            </a:endParaRPr>
          </a:p>
        </p:txBody>
      </p:sp>
      <p:pic>
        <p:nvPicPr>
          <p:cNvPr id="4" name="Picture 3"/>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353247" y="3704228"/>
            <a:ext cx="4195149" cy="3146363"/>
          </a:xfrm>
          <a:prstGeom prst="rect">
            <a:avLst/>
          </a:prstGeom>
        </p:spPr>
      </p:pic>
      <p:sp>
        <p:nvSpPr>
          <p:cNvPr id="17" name="7-Point Star 16"/>
          <p:cNvSpPr/>
          <p:nvPr/>
        </p:nvSpPr>
        <p:spPr>
          <a:xfrm>
            <a:off x="2651168" y="5950897"/>
            <a:ext cx="455102" cy="413722"/>
          </a:xfrm>
          <a:prstGeom prst="star7">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GB">
              <a:solidFill>
                <a:prstClr val="white"/>
              </a:solidFill>
              <a:latin typeface="Calibri"/>
            </a:endParaRPr>
          </a:p>
        </p:txBody>
      </p:sp>
      <p:sp>
        <p:nvSpPr>
          <p:cNvPr id="22" name="7-Point Star 16">
            <a:extLst>
              <a:ext uri="{FF2B5EF4-FFF2-40B4-BE49-F238E27FC236}">
                <a16:creationId xmlns:a16="http://schemas.microsoft.com/office/drawing/2014/main" id="{40810C80-1AFD-4523-A8D7-E73D82A83EA5}"/>
              </a:ext>
            </a:extLst>
          </p:cNvPr>
          <p:cNvSpPr/>
          <p:nvPr/>
        </p:nvSpPr>
        <p:spPr>
          <a:xfrm>
            <a:off x="1458675" y="4211691"/>
            <a:ext cx="455102" cy="413722"/>
          </a:xfrm>
          <a:prstGeom prst="star7">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GB">
              <a:solidFill>
                <a:prstClr val="white"/>
              </a:solidFill>
              <a:latin typeface="Calibri"/>
            </a:endParaRPr>
          </a:p>
        </p:txBody>
      </p:sp>
      <p:sp>
        <p:nvSpPr>
          <p:cNvPr id="18" name="TextBox 17">
            <a:extLst>
              <a:ext uri="{FF2B5EF4-FFF2-40B4-BE49-F238E27FC236}">
                <a16:creationId xmlns:a16="http://schemas.microsoft.com/office/drawing/2014/main" id="{81FD957E-0999-4313-BBC5-C2345A61FD2D}"/>
              </a:ext>
            </a:extLst>
          </p:cNvPr>
          <p:cNvSpPr txBox="1"/>
          <p:nvPr/>
        </p:nvSpPr>
        <p:spPr>
          <a:xfrm>
            <a:off x="2304372" y="138249"/>
            <a:ext cx="6099423" cy="465640"/>
          </a:xfrm>
          <a:prstGeom prst="rect">
            <a:avLst/>
          </a:prstGeom>
          <a:noFill/>
        </p:spPr>
        <p:txBody>
          <a:bodyPr wrap="square">
            <a:spAutoFit/>
          </a:bodyPr>
          <a:lstStyle/>
          <a:p>
            <a:pPr algn="ctr" defTabSz="554492"/>
            <a:r>
              <a:rPr b="1" dirty="0" lang="en-US" sz="2426">
                <a:solidFill>
                  <a:srgbClr val="00A3DB"/>
                </a:solidFill>
                <a:latin charset="0" panose="020B0604020202020204" pitchFamily="34" typeface="Arial"/>
                <a:cs charset="0" panose="020B0604020202020204" pitchFamily="34" typeface="Arial"/>
              </a:rPr>
              <a:t>Example Of Self Certified ATEX Fan</a:t>
            </a:r>
            <a:endParaRPr dirty="0" lang="en-GB" sz="2426">
              <a:solidFill>
                <a:prstClr val="black"/>
              </a:solidFill>
              <a:latin typeface="Calibri"/>
            </a:endParaRPr>
          </a:p>
        </p:txBody>
      </p:sp>
      <p:sp>
        <p:nvSpPr>
          <p:cNvPr id="19" name="TextBox 18">
            <a:extLst>
              <a:ext uri="{FF2B5EF4-FFF2-40B4-BE49-F238E27FC236}">
                <a16:creationId xmlns:a16="http://schemas.microsoft.com/office/drawing/2014/main" id="{C9BB5031-6B3C-44BD-88F9-E8D9989664B3}"/>
              </a:ext>
            </a:extLst>
          </p:cNvPr>
          <p:cNvSpPr txBox="1"/>
          <p:nvPr/>
        </p:nvSpPr>
        <p:spPr>
          <a:xfrm>
            <a:off x="5354084" y="6194478"/>
            <a:ext cx="5663654" cy="465640"/>
          </a:xfrm>
          <a:prstGeom prst="rect">
            <a:avLst/>
          </a:prstGeom>
          <a:solidFill>
            <a:srgbClr val="00A3DB"/>
          </a:solidFill>
        </p:spPr>
        <p:txBody>
          <a:bodyPr wrap="square">
            <a:spAutoFit/>
          </a:bodyPr>
          <a:lstStyle/>
          <a:p>
            <a:pPr algn="ctr" defTabSz="554492"/>
            <a:r>
              <a:rPr b="1" dirty="0" lang="en-GB" sz="2426">
                <a:solidFill>
                  <a:srgbClr val="002060"/>
                </a:solidFill>
                <a:latin charset="0" panose="020B0604020202020204" pitchFamily="34" typeface="Arial"/>
                <a:cs charset="0" panose="020B0604020202020204" pitchFamily="34" typeface="Arial"/>
              </a:rPr>
              <a:t>Unreviewed technical file</a:t>
            </a:r>
          </a:p>
        </p:txBody>
      </p:sp>
    </p:spTree>
    <p:extLst>
      <p:ext uri="{BB962C8B-B14F-4D97-AF65-F5344CB8AC3E}">
        <p14:creationId xmlns:p14="http://schemas.microsoft.com/office/powerpoint/2010/main" val="350399597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0"/>
                                        </p:tgtEl>
                                        <p:attrNameLst>
                                          <p:attrName>style.visibility</p:attrName>
                                        </p:attrNameLst>
                                      </p:cBhvr>
                                      <p:to>
                                        <p:strVal val="visible"/>
                                      </p:to>
                                    </p:set>
                                    <p:animEffect filter="fade" transition="in">
                                      <p:cBhvr>
                                        <p:cTn dur="500" id="7"/>
                                        <p:tgtEl>
                                          <p:spTgt spid="20"/>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
                                            <p:txEl>
                                              <p:pRg end="0" st="0"/>
                                            </p:txEl>
                                          </p:spTgt>
                                        </p:tgtEl>
                                        <p:attrNameLst>
                                          <p:attrName>style.visibility</p:attrName>
                                        </p:attrNameLst>
                                      </p:cBhvr>
                                      <p:to>
                                        <p:strVal val="visible"/>
                                      </p:to>
                                    </p:set>
                                    <p:animEffect filter="fade" transition="in">
                                      <p:cBhvr>
                                        <p:cTn dur="500" id="12"/>
                                        <p:tgtEl>
                                          <p:spTgt spid="20">
                                            <p:txEl>
                                              <p:pRg end="0" st="0"/>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20">
                                            <p:txEl>
                                              <p:pRg end="1" st="1"/>
                                            </p:txEl>
                                          </p:spTgt>
                                        </p:tgtEl>
                                        <p:attrNameLst>
                                          <p:attrName>style.visibility</p:attrName>
                                        </p:attrNameLst>
                                      </p:cBhvr>
                                      <p:to>
                                        <p:strVal val="visible"/>
                                      </p:to>
                                    </p:set>
                                    <p:animEffect filter="fade" transition="in">
                                      <p:cBhvr>
                                        <p:cTn dur="500" id="17"/>
                                        <p:tgtEl>
                                          <p:spTgt spid="20">
                                            <p:txEl>
                                              <p:pRg end="1" st="1"/>
                                            </p:txEl>
                                          </p:spTgt>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10" presetSubtype="0">
                                  <p:stCondLst>
                                    <p:cond delay="0"/>
                                  </p:stCondLst>
                                  <p:childTnLst>
                                    <p:set>
                                      <p:cBhvr>
                                        <p:cTn dur="1" fill="hold" id="21">
                                          <p:stCondLst>
                                            <p:cond delay="0"/>
                                          </p:stCondLst>
                                        </p:cTn>
                                        <p:tgtEl>
                                          <p:spTgt spid="20">
                                            <p:txEl>
                                              <p:pRg end="2" st="2"/>
                                            </p:txEl>
                                          </p:spTgt>
                                        </p:tgtEl>
                                        <p:attrNameLst>
                                          <p:attrName>style.visibility</p:attrName>
                                        </p:attrNameLst>
                                      </p:cBhvr>
                                      <p:to>
                                        <p:strVal val="visible"/>
                                      </p:to>
                                    </p:set>
                                    <p:animEffect filter="fade" transition="in">
                                      <p:cBhvr>
                                        <p:cTn dur="500" id="22"/>
                                        <p:tgtEl>
                                          <p:spTgt spid="20">
                                            <p:txEl>
                                              <p:pRg end="2" st="2"/>
                                            </p:txEl>
                                          </p:spTgt>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10" presetSubtype="0">
                                  <p:stCondLst>
                                    <p:cond delay="0"/>
                                  </p:stCondLst>
                                  <p:childTnLst>
                                    <p:set>
                                      <p:cBhvr>
                                        <p:cTn dur="1" fill="hold" id="26">
                                          <p:stCondLst>
                                            <p:cond delay="0"/>
                                          </p:stCondLst>
                                        </p:cTn>
                                        <p:tgtEl>
                                          <p:spTgt spid="8"/>
                                        </p:tgtEl>
                                        <p:attrNameLst>
                                          <p:attrName>style.visibility</p:attrName>
                                        </p:attrNameLst>
                                      </p:cBhvr>
                                      <p:to>
                                        <p:strVal val="visible"/>
                                      </p:to>
                                    </p:set>
                                    <p:animEffect filter="fade" transition="in">
                                      <p:cBhvr>
                                        <p:cTn dur="500" id="27"/>
                                        <p:tgtEl>
                                          <p:spTgt spid="8"/>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3"/>
                                        </p:tgtEl>
                                        <p:attrNameLst>
                                          <p:attrName>style.visibility</p:attrName>
                                        </p:attrNameLst>
                                      </p:cBhvr>
                                      <p:to>
                                        <p:strVal val="visible"/>
                                      </p:to>
                                    </p:set>
                                    <p:animEffect filter="fade" transition="in">
                                      <p:cBhvr>
                                        <p:cTn dur="500" id="32"/>
                                        <p:tgtEl>
                                          <p:spTgt spid="3"/>
                                        </p:tgtEl>
                                      </p:cBhvr>
                                    </p:animEffect>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10" presetSubtype="0">
                                  <p:stCondLst>
                                    <p:cond delay="0"/>
                                  </p:stCondLst>
                                  <p:childTnLst>
                                    <p:set>
                                      <p:cBhvr>
                                        <p:cTn dur="1" fill="hold" id="36">
                                          <p:stCondLst>
                                            <p:cond delay="0"/>
                                          </p:stCondLst>
                                        </p:cTn>
                                        <p:tgtEl>
                                          <p:spTgt spid="14"/>
                                        </p:tgtEl>
                                        <p:attrNameLst>
                                          <p:attrName>style.visibility</p:attrName>
                                        </p:attrNameLst>
                                      </p:cBhvr>
                                      <p:to>
                                        <p:strVal val="visible"/>
                                      </p:to>
                                    </p:set>
                                    <p:animEffect filter="fade" transition="in">
                                      <p:cBhvr>
                                        <p:cTn dur="500" id="37"/>
                                        <p:tgtEl>
                                          <p:spTgt spid="14"/>
                                        </p:tgtEl>
                                      </p:cBhvr>
                                    </p:animEffect>
                                  </p:childTnLst>
                                </p:cTn>
                              </p:par>
                            </p:childTnLst>
                          </p:cTn>
                        </p:par>
                      </p:childTnLst>
                    </p:cTn>
                  </p:par>
                  <p:par>
                    <p:cTn fill="hold" id="38">
                      <p:stCondLst>
                        <p:cond delay="indefinite"/>
                      </p:stCondLst>
                      <p:childTnLst>
                        <p:par>
                          <p:cTn fill="hold" id="39">
                            <p:stCondLst>
                              <p:cond delay="0"/>
                            </p:stCondLst>
                            <p:childTnLst>
                              <p:par>
                                <p:cTn fill="hold" grpId="0" id="40" nodeType="clickEffect" presetClass="entr" presetID="10" presetSubtype="0">
                                  <p:stCondLst>
                                    <p:cond delay="0"/>
                                  </p:stCondLst>
                                  <p:childTnLst>
                                    <p:set>
                                      <p:cBhvr>
                                        <p:cTn dur="1" fill="hold" id="41">
                                          <p:stCondLst>
                                            <p:cond delay="0"/>
                                          </p:stCondLst>
                                        </p:cTn>
                                        <p:tgtEl>
                                          <p:spTgt spid="15"/>
                                        </p:tgtEl>
                                        <p:attrNameLst>
                                          <p:attrName>style.visibility</p:attrName>
                                        </p:attrNameLst>
                                      </p:cBhvr>
                                      <p:to>
                                        <p:strVal val="visible"/>
                                      </p:to>
                                    </p:set>
                                    <p:animEffect filter="fade" transition="in">
                                      <p:cBhvr>
                                        <p:cTn dur="500" id="42"/>
                                        <p:tgtEl>
                                          <p:spTgt spid="15"/>
                                        </p:tgtEl>
                                      </p:cBhvr>
                                    </p:animEffect>
                                  </p:childTnLst>
                                </p:cTn>
                              </p:par>
                            </p:childTnLst>
                          </p:cTn>
                        </p:par>
                      </p:childTnLst>
                    </p:cTn>
                  </p:par>
                  <p:par>
                    <p:cTn fill="hold" id="43">
                      <p:stCondLst>
                        <p:cond delay="indefinite"/>
                      </p:stCondLst>
                      <p:childTnLst>
                        <p:par>
                          <p:cTn fill="hold" id="44">
                            <p:stCondLst>
                              <p:cond delay="0"/>
                            </p:stCondLst>
                            <p:childTnLst>
                              <p:par>
                                <p:cTn fill="hold" id="45" nodeType="clickEffect" presetClass="entr" presetID="10" presetSubtype="0">
                                  <p:stCondLst>
                                    <p:cond delay="0"/>
                                  </p:stCondLst>
                                  <p:childTnLst>
                                    <p:set>
                                      <p:cBhvr>
                                        <p:cTn dur="1" fill="hold" id="46">
                                          <p:stCondLst>
                                            <p:cond delay="0"/>
                                          </p:stCondLst>
                                        </p:cTn>
                                        <p:tgtEl>
                                          <p:spTgt spid="4"/>
                                        </p:tgtEl>
                                        <p:attrNameLst>
                                          <p:attrName>style.visibility</p:attrName>
                                        </p:attrNameLst>
                                      </p:cBhvr>
                                      <p:to>
                                        <p:strVal val="visible"/>
                                      </p:to>
                                    </p:set>
                                    <p:animEffect filter="fade" transition="in">
                                      <p:cBhvr>
                                        <p:cTn dur="500" id="47"/>
                                        <p:tgtEl>
                                          <p:spTgt spid="4"/>
                                        </p:tgtEl>
                                      </p:cBhvr>
                                    </p:animEffect>
                                  </p:childTnLst>
                                </p:cTn>
                              </p:par>
                            </p:childTnLst>
                          </p:cTn>
                        </p:par>
                      </p:childTnLst>
                    </p:cTn>
                  </p:par>
                  <p:par>
                    <p:cTn fill="hold" id="48">
                      <p:stCondLst>
                        <p:cond delay="indefinite"/>
                      </p:stCondLst>
                      <p:childTnLst>
                        <p:par>
                          <p:cTn fill="hold" id="49">
                            <p:stCondLst>
                              <p:cond delay="0"/>
                            </p:stCondLst>
                            <p:childTnLst>
                              <p:par>
                                <p:cTn fill="hold" grpId="0" id="50" nodeType="clickEffect" presetClass="entr" presetID="10" presetSubtype="0">
                                  <p:stCondLst>
                                    <p:cond delay="0"/>
                                  </p:stCondLst>
                                  <p:childTnLst>
                                    <p:set>
                                      <p:cBhvr>
                                        <p:cTn dur="1" fill="hold" id="51">
                                          <p:stCondLst>
                                            <p:cond delay="0"/>
                                          </p:stCondLst>
                                        </p:cTn>
                                        <p:tgtEl>
                                          <p:spTgt spid="22"/>
                                        </p:tgtEl>
                                        <p:attrNameLst>
                                          <p:attrName>style.visibility</p:attrName>
                                        </p:attrNameLst>
                                      </p:cBhvr>
                                      <p:to>
                                        <p:strVal val="visible"/>
                                      </p:to>
                                    </p:set>
                                    <p:animEffect filter="fade" transition="in">
                                      <p:cBhvr>
                                        <p:cTn dur="500" id="52"/>
                                        <p:tgtEl>
                                          <p:spTgt spid="22"/>
                                        </p:tgtEl>
                                      </p:cBhvr>
                                    </p:animEffect>
                                  </p:childTnLst>
                                </p:cTn>
                              </p:par>
                              <p:par>
                                <p:cTn fill="hold" grpId="0" id="53" nodeType="withEffect" presetClass="entr" presetID="10" presetSubtype="0">
                                  <p:stCondLst>
                                    <p:cond delay="0"/>
                                  </p:stCondLst>
                                  <p:childTnLst>
                                    <p:set>
                                      <p:cBhvr>
                                        <p:cTn dur="1" fill="hold" id="54">
                                          <p:stCondLst>
                                            <p:cond delay="0"/>
                                          </p:stCondLst>
                                        </p:cTn>
                                        <p:tgtEl>
                                          <p:spTgt spid="17"/>
                                        </p:tgtEl>
                                        <p:attrNameLst>
                                          <p:attrName>style.visibility</p:attrName>
                                        </p:attrNameLst>
                                      </p:cBhvr>
                                      <p:to>
                                        <p:strVal val="visible"/>
                                      </p:to>
                                    </p:set>
                                    <p:animEffect filter="fade" transition="in">
                                      <p:cBhvr>
                                        <p:cTn dur="500" id="55"/>
                                        <p:tgtEl>
                                          <p:spTgt spid="17"/>
                                        </p:tgtEl>
                                      </p:cBhvr>
                                    </p:animEffect>
                                  </p:childTnLst>
                                </p:cTn>
                              </p:par>
                            </p:childTnLst>
                          </p:cTn>
                        </p:par>
                      </p:childTnLst>
                    </p:cTn>
                  </p:par>
                  <p:par>
                    <p:cTn fill="hold" id="56">
                      <p:stCondLst>
                        <p:cond delay="indefinite"/>
                      </p:stCondLst>
                      <p:childTnLst>
                        <p:par>
                          <p:cTn fill="hold" id="57">
                            <p:stCondLst>
                              <p:cond delay="0"/>
                            </p:stCondLst>
                            <p:childTnLst>
                              <p:par>
                                <p:cTn fill="hold" grpId="0" id="58" nodeType="clickEffect" presetClass="entr" presetID="10" presetSubtype="0">
                                  <p:stCondLst>
                                    <p:cond delay="0"/>
                                  </p:stCondLst>
                                  <p:childTnLst>
                                    <p:set>
                                      <p:cBhvr>
                                        <p:cTn dur="1" fill="hold" id="59">
                                          <p:stCondLst>
                                            <p:cond delay="0"/>
                                          </p:stCondLst>
                                        </p:cTn>
                                        <p:tgtEl>
                                          <p:spTgt spid="19"/>
                                        </p:tgtEl>
                                        <p:attrNameLst>
                                          <p:attrName>style.visibility</p:attrName>
                                        </p:attrNameLst>
                                      </p:cBhvr>
                                      <p:to>
                                        <p:strVal val="visible"/>
                                      </p:to>
                                    </p:set>
                                    <p:animEffect filter="fade" transition="in">
                                      <p:cBhvr>
                                        <p:cTn dur="500" id="60"/>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
      <p:bldP animBg="1" grpId="0" spid="15"/>
      <p:bldP animBg="1" grpId="0" spid="20"/>
      <p:bldP animBg="1" grpId="0" spid="17"/>
      <p:bldP animBg="1" grpId="0" spid="22"/>
      <p:bldP animBg="1" grpId="0" spid="19"/>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la4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 y="241"/>
            <a:ext cx="12191144" cy="6857519"/>
          </a:xfrm>
          <a:prstGeom prst="rect">
            <a:avLst/>
          </a:prstGeom>
        </p:spPr>
      </p:pic>
      <p:sp>
        <p:nvSpPr>
          <p:cNvPr id="7" name="TextBox 6"/>
          <p:cNvSpPr txBox="1"/>
          <p:nvPr/>
        </p:nvSpPr>
        <p:spPr>
          <a:xfrm>
            <a:off x="-118970" y="3074038"/>
            <a:ext cx="12191144" cy="707886"/>
          </a:xfrm>
          <a:prstGeom prst="rect">
            <a:avLst/>
          </a:prstGeom>
          <a:noFill/>
        </p:spPr>
        <p:txBody>
          <a:bodyPr wrap="square" rtlCol="0">
            <a:spAutoFit/>
          </a:bodyPr>
          <a:lstStyle/>
          <a:p>
            <a:pPr algn="ctr" defTabSz="554492"/>
            <a:r>
              <a:rPr lang="en-GB" sz="4000" b="1" dirty="0">
                <a:solidFill>
                  <a:prstClr val="white"/>
                </a:solidFill>
                <a:effectLst>
                  <a:outerShdw blurRad="38100" dist="38100" dir="2700000" algn="tl">
                    <a:srgbClr val="000000">
                      <a:alpha val="43137"/>
                    </a:srgbClr>
                  </a:outerShdw>
                </a:effectLst>
                <a:latin typeface="Bebas Neue" panose="020B0606020202050201" charset="0"/>
              </a:rPr>
              <a:t>380,500 Industrial fatalities per year..</a:t>
            </a:r>
          </a:p>
        </p:txBody>
      </p:sp>
      <p:sp>
        <p:nvSpPr>
          <p:cNvPr id="5" name="Rectangle 4"/>
          <p:cNvSpPr/>
          <p:nvPr/>
        </p:nvSpPr>
        <p:spPr>
          <a:xfrm>
            <a:off x="428" y="1658365"/>
            <a:ext cx="12191144" cy="707886"/>
          </a:xfrm>
          <a:prstGeom prst="rect">
            <a:avLst/>
          </a:prstGeom>
        </p:spPr>
        <p:txBody>
          <a:bodyPr wrap="square">
            <a:spAutoFit/>
          </a:bodyPr>
          <a:lstStyle/>
          <a:p>
            <a:pPr algn="ctr" defTabSz="554492"/>
            <a:r>
              <a:rPr lang="en-GB" sz="4000" b="1" dirty="0">
                <a:solidFill>
                  <a:prstClr val="white"/>
                </a:solidFill>
                <a:effectLst>
                  <a:outerShdw blurRad="38100" dist="38100" dir="2700000" algn="tl">
                    <a:srgbClr val="000000">
                      <a:alpha val="43137"/>
                    </a:srgbClr>
                  </a:outerShdw>
                </a:effectLst>
                <a:latin typeface="Bebas Neue" panose="020B0606020202050201" charset="0"/>
              </a:rPr>
              <a:t>340 million industrial accidents…</a:t>
            </a:r>
          </a:p>
        </p:txBody>
      </p:sp>
      <p:sp>
        <p:nvSpPr>
          <p:cNvPr id="6" name="TextBox 5">
            <a:extLst>
              <a:ext uri="{FF2B5EF4-FFF2-40B4-BE49-F238E27FC236}">
                <a16:creationId xmlns:a16="http://schemas.microsoft.com/office/drawing/2014/main" id="{29820E38-35D0-43F2-904E-762C1647B9C7}"/>
              </a:ext>
            </a:extLst>
          </p:cNvPr>
          <p:cNvSpPr txBox="1"/>
          <p:nvPr/>
        </p:nvSpPr>
        <p:spPr>
          <a:xfrm>
            <a:off x="-118970" y="4153960"/>
            <a:ext cx="12191144" cy="707886"/>
          </a:xfrm>
          <a:prstGeom prst="rect">
            <a:avLst/>
          </a:prstGeom>
          <a:noFill/>
        </p:spPr>
        <p:txBody>
          <a:bodyPr wrap="square" rtlCol="0">
            <a:spAutoFit/>
          </a:bodyPr>
          <a:lstStyle/>
          <a:p>
            <a:pPr algn="ctr" defTabSz="554492"/>
            <a:r>
              <a:rPr lang="en-GB" sz="4000" b="1" dirty="0">
                <a:solidFill>
                  <a:prstClr val="white"/>
                </a:solidFill>
                <a:effectLst>
                  <a:outerShdw blurRad="38100" dist="38100" dir="2700000" algn="tl">
                    <a:srgbClr val="000000">
                      <a:alpha val="43137"/>
                    </a:srgbClr>
                  </a:outerShdw>
                </a:effectLst>
                <a:latin typeface="Bebas Neue" panose="020B0606020202050201" charset="0"/>
              </a:rPr>
              <a:t>95% of accidents are mechanical failures.</a:t>
            </a:r>
          </a:p>
        </p:txBody>
      </p:sp>
    </p:spTree>
    <p:extLst>
      <p:ext uri="{BB962C8B-B14F-4D97-AF65-F5344CB8AC3E}">
        <p14:creationId xmlns:p14="http://schemas.microsoft.com/office/powerpoint/2010/main" val="142231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34"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grpId="0" nodeType="withEffect">
                                  <p:stCondLst>
                                    <p:cond delay="4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81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fill="hold" display="0">
                  <p:stCondLst>
                    <p:cond delay="indefinite"/>
                  </p:stCondLst>
                </p:cTn>
                <p:tgtEl>
                  <p:spTgt spid="4"/>
                </p:tgtEl>
              </p:cMediaNode>
            </p:video>
          </p:childTnLst>
        </p:cTn>
      </p:par>
    </p:tnLst>
    <p:bldLst>
      <p:bldP spid="7"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758" y="2718365"/>
            <a:ext cx="10326029" cy="400110"/>
          </a:xfrm>
          <a:prstGeom prst="rect">
            <a:avLst/>
          </a:prstGeom>
        </p:spPr>
        <p:txBody>
          <a:bodyPr wrap="square">
            <a:spAutoFit/>
          </a:bodyPr>
          <a:lstStyle/>
          <a:p>
            <a:pPr algn="ctr"/>
            <a:endParaRPr lang="en-GB" sz="2000" b="1" dirty="0">
              <a:solidFill>
                <a:schemeClr val="tx1">
                  <a:lumMod val="95000"/>
                  <a:lumOff val="5000"/>
                </a:schemeClr>
              </a:solidFill>
            </a:endParaRPr>
          </a:p>
        </p:txBody>
      </p:sp>
      <p:sp>
        <p:nvSpPr>
          <p:cNvPr id="12" name="TextBox 11">
            <a:extLst>
              <a:ext uri="{FF2B5EF4-FFF2-40B4-BE49-F238E27FC236}">
                <a16:creationId xmlns:a16="http://schemas.microsoft.com/office/drawing/2014/main" id="{562872D5-84F9-4B76-B401-0A0EA8EA1ACB}"/>
              </a:ext>
            </a:extLst>
          </p:cNvPr>
          <p:cNvSpPr txBox="1"/>
          <p:nvPr/>
        </p:nvSpPr>
        <p:spPr>
          <a:xfrm>
            <a:off x="4882451" y="1232262"/>
            <a:ext cx="2096023" cy="584775"/>
          </a:xfrm>
          <a:prstGeom prst="rect">
            <a:avLst/>
          </a:prstGeom>
          <a:noFill/>
        </p:spPr>
        <p:txBody>
          <a:bodyPr wrap="none" rtlCol="0">
            <a:spAutoFit/>
          </a:bodyPr>
          <a:lstStyle/>
          <a:p>
            <a:r>
              <a:rPr lang="en-GB" sz="3200" dirty="0">
                <a:solidFill>
                  <a:srgbClr val="C00000"/>
                </a:solidFill>
                <a:latin typeface="Arial Black" panose="020B0A04020102020204" pitchFamily="34" charset="0"/>
              </a:rPr>
              <a:t>AGENDA</a:t>
            </a:r>
          </a:p>
        </p:txBody>
      </p:sp>
      <p:grpSp>
        <p:nvGrpSpPr>
          <p:cNvPr id="4" name="Group 3">
            <a:extLst>
              <a:ext uri="{FF2B5EF4-FFF2-40B4-BE49-F238E27FC236}">
                <a16:creationId xmlns:a16="http://schemas.microsoft.com/office/drawing/2014/main" id="{ADA21F95-105F-4325-9D7A-7309FD69D2AD}"/>
              </a:ext>
            </a:extLst>
          </p:cNvPr>
          <p:cNvGrpSpPr/>
          <p:nvPr/>
        </p:nvGrpSpPr>
        <p:grpSpPr>
          <a:xfrm>
            <a:off x="1022131" y="1817036"/>
            <a:ext cx="9816662" cy="3476323"/>
            <a:chOff x="1022131" y="1817036"/>
            <a:chExt cx="9816662" cy="3476323"/>
          </a:xfrm>
        </p:grpSpPr>
        <p:grpSp>
          <p:nvGrpSpPr>
            <p:cNvPr id="19" name="Group 18">
              <a:extLst>
                <a:ext uri="{FF2B5EF4-FFF2-40B4-BE49-F238E27FC236}">
                  <a16:creationId xmlns:a16="http://schemas.microsoft.com/office/drawing/2014/main" id="{6F4298D8-3DF5-41E1-979A-BE1808E62D0F}"/>
                </a:ext>
              </a:extLst>
            </p:cNvPr>
            <p:cNvGrpSpPr/>
            <p:nvPr/>
          </p:nvGrpSpPr>
          <p:grpSpPr>
            <a:xfrm>
              <a:off x="1022131" y="1817036"/>
              <a:ext cx="9816662" cy="3476323"/>
              <a:chOff x="1008993" y="1914284"/>
              <a:chExt cx="9816662" cy="3476323"/>
            </a:xfrm>
            <a:effectLst>
              <a:outerShdw blurRad="152400" dist="38100" dir="6000000" sx="101000" sy="101000" algn="tl" rotWithShape="0">
                <a:prstClr val="black">
                  <a:alpha val="68000"/>
                </a:prstClr>
              </a:outerShdw>
            </a:effectLst>
          </p:grpSpPr>
          <p:sp>
            <p:nvSpPr>
              <p:cNvPr id="13" name="Rectangle: Rounded Corners 12">
                <a:extLst>
                  <a:ext uri="{FF2B5EF4-FFF2-40B4-BE49-F238E27FC236}">
                    <a16:creationId xmlns:a16="http://schemas.microsoft.com/office/drawing/2014/main" id="{EA8DAE1E-5A61-46D7-844C-73327567676D}"/>
                  </a:ext>
                </a:extLst>
              </p:cNvPr>
              <p:cNvSpPr/>
              <p:nvPr/>
            </p:nvSpPr>
            <p:spPr>
              <a:xfrm>
                <a:off x="1008993" y="1914284"/>
                <a:ext cx="9816662" cy="3476323"/>
              </a:xfrm>
              <a:prstGeom prst="round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6ECE5C94-F71C-4731-982F-123C129E8D47}"/>
                  </a:ext>
                </a:extLst>
              </p:cNvPr>
              <p:cNvGrpSpPr/>
              <p:nvPr/>
            </p:nvGrpSpPr>
            <p:grpSpPr>
              <a:xfrm>
                <a:off x="1153430" y="1972335"/>
                <a:ext cx="9672225" cy="1152159"/>
                <a:chOff x="1091695" y="1873647"/>
                <a:chExt cx="9672225" cy="1152159"/>
              </a:xfrm>
            </p:grpSpPr>
            <p:sp>
              <p:nvSpPr>
                <p:cNvPr id="8" name="Rectangle 7">
                  <a:extLst>
                    <a:ext uri="{FF2B5EF4-FFF2-40B4-BE49-F238E27FC236}">
                      <a16:creationId xmlns:a16="http://schemas.microsoft.com/office/drawing/2014/main" id="{B4710A46-5776-481F-B128-57392D6C1C22}"/>
                    </a:ext>
                  </a:extLst>
                </p:cNvPr>
                <p:cNvSpPr/>
                <p:nvPr/>
              </p:nvSpPr>
              <p:spPr>
                <a:xfrm>
                  <a:off x="1091695" y="1873647"/>
                  <a:ext cx="9672225" cy="954107"/>
                </a:xfrm>
                <a:prstGeom prst="rect">
                  <a:avLst/>
                </a:prstGeom>
              </p:spPr>
              <p:txBody>
                <a:bodyPr wrap="square">
                  <a:spAutoFit/>
                </a:bodyPr>
                <a:lstStyle/>
                <a:p>
                  <a:pPr algn="ctr"/>
                  <a:br>
                    <a:rPr lang="en-GB" sz="2800" b="1" dirty="0">
                      <a:solidFill>
                        <a:srgbClr val="C00000"/>
                      </a:solidFill>
                    </a:rPr>
                  </a:br>
                  <a:endParaRPr lang="en-GB" sz="2800" b="1" dirty="0">
                    <a:solidFill>
                      <a:srgbClr val="C00000"/>
                    </a:solidFill>
                  </a:endParaRPr>
                </a:p>
              </p:txBody>
            </p:sp>
            <p:sp>
              <p:nvSpPr>
                <p:cNvPr id="9" name="Rectangle 8">
                  <a:extLst>
                    <a:ext uri="{FF2B5EF4-FFF2-40B4-BE49-F238E27FC236}">
                      <a16:creationId xmlns:a16="http://schemas.microsoft.com/office/drawing/2014/main" id="{88096B15-C3FF-4FA8-B52C-CAB5149679EF}"/>
                    </a:ext>
                  </a:extLst>
                </p:cNvPr>
                <p:cNvSpPr/>
                <p:nvPr/>
              </p:nvSpPr>
              <p:spPr>
                <a:xfrm>
                  <a:off x="1091695" y="2564141"/>
                  <a:ext cx="9527788" cy="461665"/>
                </a:xfrm>
                <a:prstGeom prst="rect">
                  <a:avLst/>
                </a:prstGeom>
              </p:spPr>
              <p:txBody>
                <a:bodyPr wrap="square">
                  <a:spAutoFit/>
                </a:bodyPr>
                <a:lstStyle/>
                <a:p>
                  <a:pPr algn="ctr"/>
                  <a:endParaRPr lang="en-GB" sz="2400" b="1" dirty="0"/>
                </a:p>
              </p:txBody>
            </p:sp>
          </p:grpSp>
        </p:grpSp>
        <p:sp>
          <p:nvSpPr>
            <p:cNvPr id="3" name="Rectangle 2">
              <a:extLst>
                <a:ext uri="{FF2B5EF4-FFF2-40B4-BE49-F238E27FC236}">
                  <a16:creationId xmlns:a16="http://schemas.microsoft.com/office/drawing/2014/main" id="{A5BE8B31-279F-434B-94BF-B532A076E0F4}"/>
                </a:ext>
              </a:extLst>
            </p:cNvPr>
            <p:cNvSpPr/>
            <p:nvPr/>
          </p:nvSpPr>
          <p:spPr>
            <a:xfrm>
              <a:off x="1790910" y="1974113"/>
              <a:ext cx="8279104" cy="3108543"/>
            </a:xfrm>
            <a:prstGeom prst="rect">
              <a:avLst/>
            </a:prstGeom>
          </p:spPr>
          <p:txBody>
            <a:bodyPr wrap="square">
              <a:spAutoFit/>
            </a:bodyPr>
            <a:lstStyle/>
            <a:p>
              <a:pPr algn="ctr"/>
              <a:r>
                <a:rPr lang="en-GB" sz="2800" b="1" dirty="0">
                  <a:solidFill>
                    <a:srgbClr val="C00000"/>
                  </a:solidFill>
                  <a:latin typeface="Swiss721BT-Bold"/>
                </a:rPr>
                <a:t>Peter Slee-Smith</a:t>
              </a:r>
            </a:p>
            <a:p>
              <a:pPr algn="ctr"/>
              <a:r>
                <a:rPr lang="en-GB" sz="2800" b="1" dirty="0">
                  <a:solidFill>
                    <a:srgbClr val="C00000"/>
                  </a:solidFill>
                  <a:latin typeface="Swiss721BT-Roman"/>
                </a:rPr>
                <a:t>DSEAR Business Manager at Dodman Ltd</a:t>
              </a:r>
            </a:p>
            <a:p>
              <a:pPr algn="ctr"/>
              <a:endParaRPr lang="en-GB" sz="2800" b="1" dirty="0">
                <a:solidFill>
                  <a:srgbClr val="C00000"/>
                </a:solidFill>
                <a:latin typeface="Swiss721BT-Roman"/>
              </a:endParaRPr>
            </a:p>
            <a:p>
              <a:pPr algn="ctr"/>
              <a:r>
                <a:rPr lang="en-GB" sz="2800" b="1" dirty="0">
                  <a:solidFill>
                    <a:srgbClr val="C00000"/>
                  </a:solidFill>
                  <a:latin typeface="Swiss721BT-Roman"/>
                </a:rPr>
                <a:t>Scott Harding</a:t>
              </a:r>
            </a:p>
            <a:p>
              <a:pPr algn="ctr"/>
              <a:r>
                <a:rPr lang="en-GB" sz="2800" b="1" dirty="0">
                  <a:solidFill>
                    <a:srgbClr val="C00000"/>
                  </a:solidFill>
                  <a:latin typeface="Swiss721BT-Roman"/>
                </a:rPr>
                <a:t>Sales Director at Woodcock &amp; Wilson</a:t>
              </a:r>
            </a:p>
            <a:p>
              <a:pPr algn="ctr"/>
              <a:endParaRPr lang="en-GB" sz="2800" b="1" dirty="0">
                <a:solidFill>
                  <a:srgbClr val="C00000"/>
                </a:solidFill>
                <a:latin typeface="Swiss721BT-Roman"/>
              </a:endParaRPr>
            </a:p>
            <a:p>
              <a:pPr algn="ctr"/>
              <a:r>
                <a:rPr lang="en-GB" sz="2800" b="1" dirty="0">
                  <a:solidFill>
                    <a:srgbClr val="C00000"/>
                  </a:solidFill>
                  <a:latin typeface="Swiss721BT-Roman"/>
                </a:rPr>
                <a:t>Q&amp;A Session</a:t>
              </a:r>
              <a:endParaRPr lang="en-GB" sz="2800" b="1" dirty="0">
                <a:solidFill>
                  <a:srgbClr val="C00000"/>
                </a:solidFill>
              </a:endParaRPr>
            </a:p>
          </p:txBody>
        </p:sp>
      </p:grpSp>
      <p:sp>
        <p:nvSpPr>
          <p:cNvPr id="22" name="TextBox 21">
            <a:extLst>
              <a:ext uri="{FF2B5EF4-FFF2-40B4-BE49-F238E27FC236}">
                <a16:creationId xmlns:a16="http://schemas.microsoft.com/office/drawing/2014/main" id="{D254FBBF-5C03-4D2E-9ECA-64CCB61F31E8}"/>
              </a:ext>
            </a:extLst>
          </p:cNvPr>
          <p:cNvSpPr txBox="1"/>
          <p:nvPr/>
        </p:nvSpPr>
        <p:spPr>
          <a:xfrm rot="2034988">
            <a:off x="5113075" y="2121770"/>
            <a:ext cx="6915611" cy="461665"/>
          </a:xfrm>
          <a:prstGeom prst="rect">
            <a:avLst/>
          </a:prstGeom>
          <a:solidFill>
            <a:srgbClr val="FFFF00"/>
          </a:solidFill>
          <a:effectLst>
            <a:outerShdw blurRad="139700" dist="38100" dir="8100000" sx="103000" sy="103000" algn="tr" rotWithShape="0">
              <a:prstClr val="black">
                <a:alpha val="79000"/>
              </a:prstClr>
            </a:outerShdw>
          </a:effectLst>
        </p:spPr>
        <p:txBody>
          <a:bodyPr wrap="none" rtlCol="0">
            <a:spAutoFit/>
          </a:bodyPr>
          <a:lstStyle/>
          <a:p>
            <a:r>
              <a:rPr lang="en-GB" sz="2400" b="1" dirty="0"/>
              <a:t>Questions to be placed in the Question box please!</a:t>
            </a:r>
          </a:p>
        </p:txBody>
      </p:sp>
    </p:spTree>
    <p:extLst>
      <p:ext uri="{BB962C8B-B14F-4D97-AF65-F5344CB8AC3E}">
        <p14:creationId xmlns:p14="http://schemas.microsoft.com/office/powerpoint/2010/main" val="429438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48098" y="2877793"/>
            <a:ext cx="12191144" cy="661907"/>
          </a:xfrm>
          <a:prstGeom prst="rect">
            <a:avLst/>
          </a:prstGeom>
        </p:spPr>
        <p:txBody>
          <a:bodyPr vert="horz" lIns="91434" tIns="45717" rIns="91434" bIns="4571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554492">
              <a:spcBef>
                <a:spcPts val="606"/>
              </a:spcBef>
            </a:pPr>
            <a:endParaRPr lang="en-GB" dirty="0">
              <a:solidFill>
                <a:prstClr val="black"/>
              </a:solidFill>
              <a:latin typeface="Calibri"/>
            </a:endParaRPr>
          </a:p>
          <a:p>
            <a:pPr defTabSz="554492">
              <a:spcBef>
                <a:spcPts val="606"/>
              </a:spcBef>
            </a:pPr>
            <a:endParaRPr lang="en-GB" dirty="0">
              <a:solidFill>
                <a:prstClr val="black"/>
              </a:solidFill>
              <a:latin typeface="Calibri"/>
            </a:endParaRPr>
          </a:p>
        </p:txBody>
      </p:sp>
      <p:sp>
        <p:nvSpPr>
          <p:cNvPr id="2" name="Rectangle 1"/>
          <p:cNvSpPr/>
          <p:nvPr/>
        </p:nvSpPr>
        <p:spPr>
          <a:xfrm>
            <a:off x="1834256" y="1203767"/>
            <a:ext cx="8523488" cy="596317"/>
          </a:xfrm>
          <a:prstGeom prst="rect">
            <a:avLst/>
          </a:prstGeom>
          <a:solidFill>
            <a:srgbClr val="002060"/>
          </a:solidFill>
        </p:spPr>
        <p:txBody>
          <a:bodyPr wrap="none">
            <a:spAutoFit/>
          </a:bodyPr>
          <a:lstStyle/>
          <a:p>
            <a:pPr algn="ctr" defTabSz="554492"/>
            <a:r>
              <a:rPr lang="en-GB" sz="3275" b="1" dirty="0">
                <a:solidFill>
                  <a:srgbClr val="00A3DB"/>
                </a:solidFill>
                <a:latin typeface="Arial" panose="020B0604020202020204" pitchFamily="34" charset="0"/>
                <a:cs typeface="Arial" panose="020B0604020202020204" pitchFamily="34" charset="0"/>
              </a:rPr>
              <a:t>Self-certification or a lodged technical file</a:t>
            </a:r>
          </a:p>
        </p:txBody>
      </p:sp>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2" name="Rectangle 11"/>
          <p:cNvSpPr/>
          <p:nvPr/>
        </p:nvSpPr>
        <p:spPr>
          <a:xfrm>
            <a:off x="1516871" y="286505"/>
            <a:ext cx="9586599" cy="838819"/>
          </a:xfrm>
          <a:prstGeom prst="rect">
            <a:avLst/>
          </a:prstGeom>
        </p:spPr>
        <p:txBody>
          <a:bodyPr wrap="none">
            <a:spAutoFit/>
          </a:bodyPr>
          <a:lstStyle/>
          <a:p>
            <a:pPr defTabSz="554492"/>
            <a:r>
              <a:rPr lang="en-GB" sz="4851" b="1" dirty="0">
                <a:solidFill>
                  <a:srgbClr val="00A3DB"/>
                </a:solidFill>
                <a:latin typeface="Arial" panose="020B0604020202020204" pitchFamily="34" charset="0"/>
                <a:cs typeface="Arial" panose="020B0604020202020204" pitchFamily="34" charset="0"/>
              </a:rPr>
              <a:t>Are We Sitting On A Time Bomb</a:t>
            </a:r>
            <a:endParaRPr lang="en-GB" sz="4851" b="1"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3483125" y="3208746"/>
            <a:ext cx="4928698" cy="2870725"/>
          </a:xfrm>
          <a:prstGeom prst="rect">
            <a:avLst/>
          </a:prstGeom>
        </p:spPr>
      </p:pic>
      <p:sp>
        <p:nvSpPr>
          <p:cNvPr id="10" name="TextBox 9">
            <a:extLst>
              <a:ext uri="{FF2B5EF4-FFF2-40B4-BE49-F238E27FC236}">
                <a16:creationId xmlns:a16="http://schemas.microsoft.com/office/drawing/2014/main" id="{2FBAD9E6-6757-45CE-B941-BC1EA6575317}"/>
              </a:ext>
            </a:extLst>
          </p:cNvPr>
          <p:cNvSpPr txBox="1"/>
          <p:nvPr/>
        </p:nvSpPr>
        <p:spPr>
          <a:xfrm>
            <a:off x="1876223" y="1760826"/>
            <a:ext cx="8440083" cy="596317"/>
          </a:xfrm>
          <a:prstGeom prst="rect">
            <a:avLst/>
          </a:prstGeom>
          <a:solidFill>
            <a:srgbClr val="00A3DB"/>
          </a:solidFill>
        </p:spPr>
        <p:txBody>
          <a:bodyPr wrap="square">
            <a:spAutoFit/>
          </a:bodyPr>
          <a:lstStyle/>
          <a:p>
            <a:pPr algn="ctr" defTabSz="554492"/>
            <a:r>
              <a:rPr lang="en-GB" sz="3275" b="1" dirty="0">
                <a:solidFill>
                  <a:srgbClr val="002060"/>
                </a:solidFill>
                <a:latin typeface="Arial" panose="020B0604020202020204" pitchFamily="34" charset="0"/>
                <a:cs typeface="Arial" panose="020B0604020202020204" pitchFamily="34" charset="0"/>
              </a:rPr>
              <a:t>I don’t expect the fan to spark or fail</a:t>
            </a:r>
          </a:p>
        </p:txBody>
      </p:sp>
    </p:spTree>
    <p:extLst>
      <p:ext uri="{BB962C8B-B14F-4D97-AF65-F5344CB8AC3E}">
        <p14:creationId xmlns:p14="http://schemas.microsoft.com/office/powerpoint/2010/main" val="99506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0" y="171145"/>
            <a:ext cx="12191143" cy="923330"/>
          </a:xfrm>
          <a:prstGeom prst="rect">
            <a:avLst/>
          </a:prstGeom>
        </p:spPr>
        <p:txBody>
          <a:bodyPr wrap="square">
            <a:spAutoFit/>
          </a:bodyPr>
          <a:lstStyle/>
          <a:p>
            <a:pPr algn="ctr" defTabSz="554492"/>
            <a:r>
              <a:rPr lang="en-GB" sz="5400" b="1" u="sng" dirty="0">
                <a:solidFill>
                  <a:srgbClr val="00A3DB"/>
                </a:solidFill>
                <a:latin typeface="Arial" panose="020B0604020202020204" pitchFamily="34" charset="0"/>
                <a:cs typeface="Arial" panose="020B0604020202020204" pitchFamily="34" charset="0"/>
              </a:rPr>
              <a:t>ATEX</a:t>
            </a:r>
            <a:endParaRPr lang="en-GB" sz="5400" b="1" dirty="0">
              <a:solidFill>
                <a:srgbClr val="00A3DB"/>
              </a:solidFill>
              <a:latin typeface="Arial" panose="020B0604020202020204" pitchFamily="34" charset="0"/>
              <a:cs typeface="Arial" panose="020B0604020202020204" pitchFamily="34" charset="0"/>
            </a:endParaRPr>
          </a:p>
        </p:txBody>
      </p:sp>
      <p:sp>
        <p:nvSpPr>
          <p:cNvPr id="6" name="Rectangle 5"/>
          <p:cNvSpPr/>
          <p:nvPr/>
        </p:nvSpPr>
        <p:spPr>
          <a:xfrm>
            <a:off x="2648789" y="1078548"/>
            <a:ext cx="7662675" cy="703398"/>
          </a:xfrm>
          <a:prstGeom prst="rect">
            <a:avLst/>
          </a:prstGeom>
        </p:spPr>
        <p:txBody>
          <a:bodyPr wrap="none">
            <a:spAutoFit/>
          </a:bodyPr>
          <a:lstStyle/>
          <a:p>
            <a:pPr defTabSz="554492">
              <a:lnSpc>
                <a:spcPct val="107000"/>
              </a:lnSpc>
              <a:spcAft>
                <a:spcPts val="485"/>
              </a:spcAft>
            </a:pPr>
            <a:r>
              <a:rPr lang="en-GB" sz="4002" b="1" dirty="0">
                <a:solidFill>
                  <a:srgbClr val="00A3DB"/>
                </a:solidFill>
                <a:latin typeface="Arial" panose="020B0604020202020204" pitchFamily="34" charset="0"/>
                <a:ea typeface="Calibri" panose="020F0502020204030204" pitchFamily="34" charset="0"/>
                <a:cs typeface="Arial" panose="020B0604020202020204" pitchFamily="34" charset="0"/>
              </a:rPr>
              <a:t>What is technical compliance?</a:t>
            </a:r>
          </a:p>
        </p:txBody>
      </p:sp>
      <p:pic>
        <p:nvPicPr>
          <p:cNvPr id="2" name="Picture 1"/>
          <p:cNvPicPr>
            <a:picLocks noChangeAspect="1"/>
          </p:cNvPicPr>
          <p:nvPr/>
        </p:nvPicPr>
        <p:blipFill>
          <a:blip r:embed="rId2"/>
          <a:stretch>
            <a:fillRect/>
          </a:stretch>
        </p:blipFill>
        <p:spPr>
          <a:xfrm>
            <a:off x="5710594" y="2230978"/>
            <a:ext cx="4908192" cy="325087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053" y="2338744"/>
            <a:ext cx="5121273" cy="3440708"/>
          </a:xfrm>
          <a:prstGeom prst="rect">
            <a:avLst/>
          </a:prstGeom>
        </p:spPr>
      </p:pic>
      <p:pic>
        <p:nvPicPr>
          <p:cNvPr id="11" name="Picture 10"/>
          <p:cNvPicPr>
            <a:picLocks noChangeAspect="1"/>
          </p:cNvPicPr>
          <p:nvPr/>
        </p:nvPicPr>
        <p:blipFill>
          <a:blip r:embed="rId4"/>
          <a:stretch>
            <a:fillRect/>
          </a:stretch>
        </p:blipFill>
        <p:spPr>
          <a:xfrm>
            <a:off x="5528361" y="2072053"/>
            <a:ext cx="4908192" cy="3440708"/>
          </a:xfrm>
          <a:prstGeom prst="rect">
            <a:avLst/>
          </a:prstGeom>
        </p:spPr>
      </p:pic>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2" name="Picture 11">
            <a:extLst>
              <a:ext uri="{FF2B5EF4-FFF2-40B4-BE49-F238E27FC236}">
                <a16:creationId xmlns:a16="http://schemas.microsoft.com/office/drawing/2014/main" id="{D83BB59D-484A-A648-991E-EEC8575BB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7" name="TextBox 16">
            <a:extLst>
              <a:ext uri="{FF2B5EF4-FFF2-40B4-BE49-F238E27FC236}">
                <a16:creationId xmlns:a16="http://schemas.microsoft.com/office/drawing/2014/main" id="{92579C2C-E9BF-4E65-9CE5-75FFDF8CE2BF}"/>
              </a:ext>
            </a:extLst>
          </p:cNvPr>
          <p:cNvSpPr txBox="1"/>
          <p:nvPr/>
        </p:nvSpPr>
        <p:spPr>
          <a:xfrm>
            <a:off x="273736" y="2058981"/>
            <a:ext cx="4908192" cy="2705484"/>
          </a:xfrm>
          <a:prstGeom prst="rect">
            <a:avLst/>
          </a:prstGeom>
          <a:solidFill>
            <a:srgbClr val="002060"/>
          </a:solidFill>
        </p:spPr>
        <p:txBody>
          <a:bodyPr wrap="square">
            <a:spAutoFit/>
          </a:bodyPr>
          <a:lstStyle/>
          <a:p>
            <a:pPr marL="173279" indent="-173279" defTabSz="554492">
              <a:buFont typeface="Arial" panose="020B0604020202020204" pitchFamily="34" charset="0"/>
              <a:buChar char="•"/>
            </a:pPr>
            <a:r>
              <a:rPr lang="en-US" sz="2426" b="1" dirty="0">
                <a:solidFill>
                  <a:srgbClr val="00A3DB"/>
                </a:solidFill>
                <a:latin typeface="Arial" panose="020B0604020202020204" pitchFamily="34" charset="0"/>
                <a:cs typeface="Arial" panose="020B0604020202020204" pitchFamily="34" charset="0"/>
              </a:rPr>
              <a:t>Who are manufacturing the ATEX products?</a:t>
            </a:r>
          </a:p>
          <a:p>
            <a:pPr marL="173279" indent="-173279" defTabSz="554492">
              <a:buFont typeface="Arial" panose="020B0604020202020204" pitchFamily="34" charset="0"/>
              <a:buChar char="•"/>
            </a:pPr>
            <a:r>
              <a:rPr lang="en-US" sz="2426" b="1" dirty="0">
                <a:solidFill>
                  <a:srgbClr val="00A3DB"/>
                </a:solidFill>
                <a:latin typeface="Arial" panose="020B0604020202020204" pitchFamily="34" charset="0"/>
                <a:cs typeface="Arial" panose="020B0604020202020204" pitchFamily="34" charset="0"/>
              </a:rPr>
              <a:t>What levels of controls are in place?</a:t>
            </a:r>
          </a:p>
          <a:p>
            <a:pPr marL="173279" indent="-173279" defTabSz="554492">
              <a:buFont typeface="Arial" panose="020B0604020202020204" pitchFamily="34" charset="0"/>
              <a:buChar char="•"/>
            </a:pPr>
            <a:r>
              <a:rPr lang="en-US" sz="2426" b="1" dirty="0">
                <a:solidFill>
                  <a:srgbClr val="00A3DB"/>
                </a:solidFill>
                <a:latin typeface="Arial" panose="020B0604020202020204" pitchFamily="34" charset="0"/>
                <a:cs typeface="Arial" panose="020B0604020202020204" pitchFamily="34" charset="0"/>
              </a:rPr>
              <a:t>What level of technical expertise is available at the manufacturer?</a:t>
            </a:r>
          </a:p>
        </p:txBody>
      </p:sp>
    </p:spTree>
    <p:extLst>
      <p:ext uri="{BB962C8B-B14F-4D97-AF65-F5344CB8AC3E}">
        <p14:creationId xmlns:p14="http://schemas.microsoft.com/office/powerpoint/2010/main" val="25256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fade">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dirty="0" lang="en-US" sz="1092">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cstate="print" r:embed="rId2">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8" name="TextBox 7">
            <a:extLst>
              <a:ext uri="{FF2B5EF4-FFF2-40B4-BE49-F238E27FC236}">
                <a16:creationId xmlns:a16="http://schemas.microsoft.com/office/drawing/2014/main" id="{822FA3FC-A219-4CDC-9116-AB7720C72487}"/>
              </a:ext>
            </a:extLst>
          </p:cNvPr>
          <p:cNvSpPr txBox="1"/>
          <p:nvPr/>
        </p:nvSpPr>
        <p:spPr>
          <a:xfrm>
            <a:off x="4737492" y="201064"/>
            <a:ext cx="6099423" cy="913455"/>
          </a:xfrm>
          <a:prstGeom prst="rect">
            <a:avLst/>
          </a:prstGeom>
          <a:noFill/>
        </p:spPr>
        <p:txBody>
          <a:bodyPr wrap="square">
            <a:spAutoFit/>
          </a:bodyPr>
          <a:lstStyle/>
          <a:p>
            <a:pPr algn="ctr" defTabSz="554492"/>
            <a:r>
              <a:rPr b="1" dirty="0" lang="en-GB" sz="2668">
                <a:solidFill>
                  <a:srgbClr val="00A3DB"/>
                </a:solidFill>
                <a:latin charset="0" panose="020B0604020202020204" pitchFamily="34" typeface="Arial"/>
                <a:cs charset="0" panose="020B0604020202020204" pitchFamily="34" typeface="Arial"/>
              </a:rPr>
              <a:t>Example of</a:t>
            </a:r>
          </a:p>
          <a:p>
            <a:pPr algn="ctr" defTabSz="554492"/>
            <a:r>
              <a:rPr b="1" dirty="0" lang="en-GB" sz="2668">
                <a:solidFill>
                  <a:srgbClr val="00A3DB"/>
                </a:solidFill>
                <a:latin charset="0" panose="020B0604020202020204" pitchFamily="34" typeface="Arial"/>
                <a:cs charset="0" panose="020B0604020202020204" pitchFamily="34" typeface="Arial"/>
              </a:rPr>
              <a:t>Declaration of conformity</a:t>
            </a:r>
          </a:p>
        </p:txBody>
      </p:sp>
      <p:pic>
        <p:nvPicPr>
          <p:cNvPr id="2050" name="Picture 5">
            <a:extLst>
              <a:ext uri="{FF2B5EF4-FFF2-40B4-BE49-F238E27FC236}">
                <a16:creationId xmlns:a16="http://schemas.microsoft.com/office/drawing/2014/main" id="{5415226C-D40D-4030-8D14-728DE6EC37E9}"/>
              </a:ext>
            </a:extLst>
          </p:cNvPr>
          <p:cNvPicPr>
            <a:picLocks noChangeArrowheads="1" noChangeAspect="1"/>
          </p:cNvPicPr>
          <p:nvPr/>
        </p:nvPicPr>
        <p:blipFill rotWithShape="1">
          <a:blip r:embed="rId3">
            <a:extLst>
              <a:ext uri="{28A0092B-C50C-407E-A947-70E740481C1C}">
                <a14:useLocalDpi xmlns:a14="http://schemas.microsoft.com/office/drawing/2010/main" val="0"/>
              </a:ext>
            </a:extLst>
          </a:blip>
          <a:srcRect b="28"/>
          <a:stretch/>
        </p:blipFill>
        <p:spPr bwMode="auto">
          <a:xfrm>
            <a:off x="428" y="475170"/>
            <a:ext cx="5364008" cy="60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9A2F06C-1ADF-4769-AF2A-17DCDC1DDEDC}"/>
              </a:ext>
            </a:extLst>
          </p:cNvPr>
          <p:cNvSpPr txBox="1"/>
          <p:nvPr/>
        </p:nvSpPr>
        <p:spPr>
          <a:xfrm>
            <a:off x="5576703" y="1672239"/>
            <a:ext cx="5629474" cy="2332049"/>
          </a:xfrm>
          <a:prstGeom prst="rect">
            <a:avLst/>
          </a:prstGeom>
          <a:solidFill>
            <a:srgbClr val="002060"/>
          </a:solidFill>
        </p:spPr>
        <p:txBody>
          <a:bodyPr wrap="square">
            <a:spAutoFit/>
          </a:bodyPr>
          <a:lstStyle/>
          <a:p>
            <a:pPr defTabSz="554492"/>
            <a:r>
              <a:rPr b="1" dirty="0" lang="en-GB" sz="2911">
                <a:solidFill>
                  <a:srgbClr val="00A3DB"/>
                </a:solidFill>
                <a:latin charset="0" panose="020B0604020202020204" pitchFamily="34" typeface="Arial"/>
                <a:cs charset="0" panose="020B0604020202020204" pitchFamily="34" typeface="Arial"/>
              </a:rPr>
              <a:t>EN14986:2017</a:t>
            </a:r>
          </a:p>
          <a:p>
            <a:pPr defTabSz="554492"/>
            <a:r>
              <a:rPr b="1" dirty="0" lang="en-GB" sz="2911">
                <a:solidFill>
                  <a:srgbClr val="00A3DB"/>
                </a:solidFill>
                <a:latin charset="0" panose="020B0604020202020204" pitchFamily="34" typeface="Arial"/>
                <a:cs charset="0" panose="020B0604020202020204" pitchFamily="34" typeface="Arial"/>
              </a:rPr>
              <a:t>No reference to</a:t>
            </a:r>
          </a:p>
          <a:p>
            <a:pPr defTabSz="554492"/>
            <a:r>
              <a:rPr b="1" dirty="0" lang="en-GB" sz="2911">
                <a:solidFill>
                  <a:srgbClr val="00A3DB"/>
                </a:solidFill>
                <a:latin charset="0" panose="020B0604020202020204" pitchFamily="34" typeface="Arial"/>
                <a:cs charset="0" panose="020B0604020202020204" pitchFamily="34" typeface="Arial"/>
              </a:rPr>
              <a:t>IEC/ISO 80079-36 </a:t>
            </a:r>
          </a:p>
          <a:p>
            <a:pPr defTabSz="554492"/>
            <a:r>
              <a:rPr b="1" dirty="0" lang="en-GB" sz="2911">
                <a:solidFill>
                  <a:srgbClr val="00A3DB"/>
                </a:solidFill>
                <a:latin charset="0" panose="020B0604020202020204" pitchFamily="34" typeface="Arial"/>
                <a:cs charset="0" panose="020B0604020202020204" pitchFamily="34" typeface="Arial"/>
              </a:rPr>
              <a:t>IEC/ISO 80079-37</a:t>
            </a:r>
          </a:p>
          <a:p>
            <a:pPr defTabSz="554492"/>
            <a:endParaRPr dirty="0" lang="en-GB" sz="2911">
              <a:solidFill>
                <a:srgbClr val="00A3DB"/>
              </a:solidFill>
              <a:latin charset="0" panose="020B0604020202020204" pitchFamily="34" typeface="Arial"/>
              <a:cs charset="0" panose="020B0604020202020204" pitchFamily="34" typeface="Arial"/>
            </a:endParaRPr>
          </a:p>
        </p:txBody>
      </p:sp>
      <p:sp>
        <p:nvSpPr>
          <p:cNvPr id="4" name="TextBox 3">
            <a:extLst>
              <a:ext uri="{FF2B5EF4-FFF2-40B4-BE49-F238E27FC236}">
                <a16:creationId xmlns:a16="http://schemas.microsoft.com/office/drawing/2014/main" id="{76C204F7-D46B-458E-837E-10678806BE91}"/>
              </a:ext>
            </a:extLst>
          </p:cNvPr>
          <p:cNvSpPr txBox="1"/>
          <p:nvPr/>
        </p:nvSpPr>
        <p:spPr>
          <a:xfrm>
            <a:off x="456600" y="5210093"/>
            <a:ext cx="800934"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5" name="TextBox 4">
            <a:extLst>
              <a:ext uri="{FF2B5EF4-FFF2-40B4-BE49-F238E27FC236}">
                <a16:creationId xmlns:a16="http://schemas.microsoft.com/office/drawing/2014/main" id="{27B49E7A-FA23-4DEF-9C9F-8F4630A6B703}"/>
              </a:ext>
            </a:extLst>
          </p:cNvPr>
          <p:cNvSpPr txBox="1"/>
          <p:nvPr/>
        </p:nvSpPr>
        <p:spPr>
          <a:xfrm>
            <a:off x="456600" y="5544930"/>
            <a:ext cx="2509925"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13" name="TextBox 12">
            <a:extLst>
              <a:ext uri="{FF2B5EF4-FFF2-40B4-BE49-F238E27FC236}">
                <a16:creationId xmlns:a16="http://schemas.microsoft.com/office/drawing/2014/main" id="{F4543CCB-3CF1-4AFC-8204-D0E339E19146}"/>
              </a:ext>
            </a:extLst>
          </p:cNvPr>
          <p:cNvSpPr txBox="1"/>
          <p:nvPr/>
        </p:nvSpPr>
        <p:spPr>
          <a:xfrm>
            <a:off x="1711562" y="1473064"/>
            <a:ext cx="1454108"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14" name="TextBox 13">
            <a:extLst>
              <a:ext uri="{FF2B5EF4-FFF2-40B4-BE49-F238E27FC236}">
                <a16:creationId xmlns:a16="http://schemas.microsoft.com/office/drawing/2014/main" id="{38BCCE35-11EB-4E3A-A33B-B60852093B0B}"/>
              </a:ext>
            </a:extLst>
          </p:cNvPr>
          <p:cNvSpPr txBox="1"/>
          <p:nvPr/>
        </p:nvSpPr>
        <p:spPr>
          <a:xfrm>
            <a:off x="1800011" y="2822591"/>
            <a:ext cx="1454108"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15" name="TextBox 14">
            <a:extLst>
              <a:ext uri="{FF2B5EF4-FFF2-40B4-BE49-F238E27FC236}">
                <a16:creationId xmlns:a16="http://schemas.microsoft.com/office/drawing/2014/main" id="{4C4F5FF8-F5CC-4B98-A091-1B96C502910B}"/>
              </a:ext>
            </a:extLst>
          </p:cNvPr>
          <p:cNvSpPr txBox="1"/>
          <p:nvPr/>
        </p:nvSpPr>
        <p:spPr>
          <a:xfrm>
            <a:off x="1800012" y="3295871"/>
            <a:ext cx="2509925"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16" name="TextBox 15">
            <a:extLst>
              <a:ext uri="{FF2B5EF4-FFF2-40B4-BE49-F238E27FC236}">
                <a16:creationId xmlns:a16="http://schemas.microsoft.com/office/drawing/2014/main" id="{68D7BAF4-7753-4726-9518-08ACB6B6093E}"/>
              </a:ext>
            </a:extLst>
          </p:cNvPr>
          <p:cNvSpPr txBox="1"/>
          <p:nvPr/>
        </p:nvSpPr>
        <p:spPr>
          <a:xfrm>
            <a:off x="5576703" y="3967861"/>
            <a:ext cx="5629474" cy="988219"/>
          </a:xfrm>
          <a:prstGeom prst="rect">
            <a:avLst/>
          </a:prstGeom>
          <a:solidFill>
            <a:srgbClr val="00A3DB"/>
          </a:solidFill>
        </p:spPr>
        <p:txBody>
          <a:bodyPr wrap="square">
            <a:spAutoFit/>
          </a:bodyPr>
          <a:lstStyle/>
          <a:p>
            <a:pPr defTabSz="554492"/>
            <a:r>
              <a:rPr b="1" dirty="0" lang="en-GB" sz="2911">
                <a:solidFill>
                  <a:srgbClr val="002060"/>
                </a:solidFill>
                <a:latin charset="0" panose="020B0604020202020204" pitchFamily="34" typeface="Arial"/>
                <a:cs charset="0" panose="020B0604020202020204" pitchFamily="34" typeface="Arial"/>
              </a:rPr>
              <a:t>To label </a:t>
            </a:r>
            <a:r>
              <a:rPr b="1" dirty="0" err="1" lang="en-GB" sz="2911">
                <a:solidFill>
                  <a:srgbClr val="002060"/>
                </a:solidFill>
                <a:latin charset="0" panose="020B0604020202020204" pitchFamily="34" typeface="Arial"/>
                <a:cs charset="0" panose="020B0604020202020204" pitchFamily="34" typeface="Arial"/>
              </a:rPr>
              <a:t>Exh</a:t>
            </a:r>
            <a:r>
              <a:rPr b="1" dirty="0" lang="en-GB" sz="2911">
                <a:solidFill>
                  <a:srgbClr val="002060"/>
                </a:solidFill>
                <a:latin charset="0" panose="020B0604020202020204" pitchFamily="34" typeface="Arial"/>
                <a:cs charset="0" panose="020B0604020202020204" pitchFamily="34" typeface="Arial"/>
              </a:rPr>
              <a:t> it must be assessed to 80079-37 </a:t>
            </a:r>
          </a:p>
        </p:txBody>
      </p:sp>
      <p:sp>
        <p:nvSpPr>
          <p:cNvPr id="17" name="Rectangle 16">
            <a:extLst>
              <a:ext uri="{FF2B5EF4-FFF2-40B4-BE49-F238E27FC236}">
                <a16:creationId xmlns:a16="http://schemas.microsoft.com/office/drawing/2014/main" id="{35EACC3D-C20D-4D05-9563-4D8D3A8E2165}"/>
              </a:ext>
            </a:extLst>
          </p:cNvPr>
          <p:cNvSpPr/>
          <p:nvPr/>
        </p:nvSpPr>
        <p:spPr>
          <a:xfrm>
            <a:off x="1906178" y="4136038"/>
            <a:ext cx="589469" cy="3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554492"/>
            <a:endParaRPr lang="en-GB" sz="1092">
              <a:solidFill>
                <a:prstClr val="white"/>
              </a:solidFill>
              <a:latin typeface="Calibri"/>
            </a:endParaRPr>
          </a:p>
        </p:txBody>
      </p:sp>
      <p:sp>
        <p:nvSpPr>
          <p:cNvPr id="18" name="TextBox 17">
            <a:extLst>
              <a:ext uri="{FF2B5EF4-FFF2-40B4-BE49-F238E27FC236}">
                <a16:creationId xmlns:a16="http://schemas.microsoft.com/office/drawing/2014/main" id="{5E75C22C-A2AC-4733-A430-7277CD85420E}"/>
              </a:ext>
            </a:extLst>
          </p:cNvPr>
          <p:cNvSpPr txBox="1"/>
          <p:nvPr/>
        </p:nvSpPr>
        <p:spPr>
          <a:xfrm flipV="1">
            <a:off x="3394225" y="1013930"/>
            <a:ext cx="852034"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
        <p:nvSpPr>
          <p:cNvPr id="19" name="TextBox 18">
            <a:extLst>
              <a:ext uri="{FF2B5EF4-FFF2-40B4-BE49-F238E27FC236}">
                <a16:creationId xmlns:a16="http://schemas.microsoft.com/office/drawing/2014/main" id="{01E48016-2045-4C45-9379-0C0AD1B2DCA9}"/>
              </a:ext>
            </a:extLst>
          </p:cNvPr>
          <p:cNvSpPr txBox="1"/>
          <p:nvPr/>
        </p:nvSpPr>
        <p:spPr>
          <a:xfrm flipV="1">
            <a:off x="1126084" y="6276928"/>
            <a:ext cx="3413265" cy="260392"/>
          </a:xfrm>
          <a:prstGeom prst="rect">
            <a:avLst/>
          </a:prstGeom>
          <a:solidFill>
            <a:schemeClr val="bg1"/>
          </a:solidFill>
        </p:spPr>
        <p:txBody>
          <a:bodyPr rtlCol="0" wrap="square">
            <a:spAutoFit/>
          </a:bodyPr>
          <a:lstStyle/>
          <a:p>
            <a:pPr defTabSz="554492"/>
            <a:endParaRPr dirty="0" lang="en-GB" sz="1092">
              <a:solidFill>
                <a:prstClr val="black"/>
              </a:solidFill>
              <a:latin typeface="Calibri"/>
            </a:endParaRPr>
          </a:p>
        </p:txBody>
      </p:sp>
    </p:spTree>
    <p:extLst>
      <p:ext uri="{BB962C8B-B14F-4D97-AF65-F5344CB8AC3E}">
        <p14:creationId xmlns:p14="http://schemas.microsoft.com/office/powerpoint/2010/main" val="218436043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2">
                                            <p:txEl>
                                              <p:pRg end="0" st="0"/>
                                            </p:txEl>
                                          </p:spTgt>
                                        </p:tgtEl>
                                        <p:attrNameLst>
                                          <p:attrName>style.visibility</p:attrName>
                                        </p:attrNameLst>
                                      </p:cBhvr>
                                      <p:to>
                                        <p:strVal val="visible"/>
                                      </p:to>
                                    </p:set>
                                    <p:animEffect filter="fade" transition="in">
                                      <p:cBhvr>
                                        <p:cTn dur="500" id="7"/>
                                        <p:tgtEl>
                                          <p:spTgt spid="12">
                                            <p:txEl>
                                              <p:pRg end="0" st="0"/>
                                            </p:txEl>
                                          </p:spTgt>
                                        </p:tgtEl>
                                      </p:cBhvr>
                                    </p:animEffect>
                                  </p:childTnLst>
                                </p:cTn>
                              </p:par>
                              <p:par>
                                <p:cTn fill="hold" grpId="0" id="8" nodeType="withEffect" presetClass="entr" presetID="22" presetSubtype="8">
                                  <p:stCondLst>
                                    <p:cond delay="0"/>
                                  </p:stCondLst>
                                  <p:childTnLst>
                                    <p:set>
                                      <p:cBhvr>
                                        <p:cTn dur="1" fill="hold" id="9">
                                          <p:stCondLst>
                                            <p:cond delay="0"/>
                                          </p:stCondLst>
                                        </p:cTn>
                                        <p:tgtEl>
                                          <p:spTgt spid="17"/>
                                        </p:tgtEl>
                                        <p:attrNameLst>
                                          <p:attrName>style.visibility</p:attrName>
                                        </p:attrNameLst>
                                      </p:cBhvr>
                                      <p:to>
                                        <p:strVal val="visible"/>
                                      </p:to>
                                    </p:set>
                                    <p:animEffect filter="wipe(left)" transition="in">
                                      <p:cBhvr>
                                        <p:cTn dur="500" id="10"/>
                                        <p:tgtEl>
                                          <p:spTgt spid="17"/>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0" presetSubtype="0">
                                  <p:stCondLst>
                                    <p:cond delay="0"/>
                                  </p:stCondLst>
                                  <p:childTnLst>
                                    <p:set>
                                      <p:cBhvr>
                                        <p:cTn dur="1" fill="hold" id="14">
                                          <p:stCondLst>
                                            <p:cond delay="0"/>
                                          </p:stCondLst>
                                        </p:cTn>
                                        <p:tgtEl>
                                          <p:spTgt spid="12">
                                            <p:txEl>
                                              <p:pRg end="1" st="1"/>
                                            </p:txEl>
                                          </p:spTgt>
                                        </p:tgtEl>
                                        <p:attrNameLst>
                                          <p:attrName>style.visibility</p:attrName>
                                        </p:attrNameLst>
                                      </p:cBhvr>
                                      <p:to>
                                        <p:strVal val="visible"/>
                                      </p:to>
                                    </p:set>
                                    <p:animEffect filter="fade" transition="in">
                                      <p:cBhvr>
                                        <p:cTn dur="500" id="15"/>
                                        <p:tgtEl>
                                          <p:spTgt spid="12">
                                            <p:txEl>
                                              <p:pRg end="1" st="1"/>
                                            </p:txEl>
                                          </p:spTgt>
                                        </p:tgtEl>
                                      </p:cBhvr>
                                    </p:animEffect>
                                  </p:childTnLst>
                                </p:cTn>
                              </p:par>
                              <p:par>
                                <p:cTn fill="hold" id="16" nodeType="withEffect" presetClass="entr" presetID="10" presetSubtype="0">
                                  <p:stCondLst>
                                    <p:cond delay="0"/>
                                  </p:stCondLst>
                                  <p:childTnLst>
                                    <p:set>
                                      <p:cBhvr>
                                        <p:cTn dur="1" fill="hold" id="17">
                                          <p:stCondLst>
                                            <p:cond delay="0"/>
                                          </p:stCondLst>
                                        </p:cTn>
                                        <p:tgtEl>
                                          <p:spTgt spid="12">
                                            <p:txEl>
                                              <p:pRg end="2" st="2"/>
                                            </p:txEl>
                                          </p:spTgt>
                                        </p:tgtEl>
                                        <p:attrNameLst>
                                          <p:attrName>style.visibility</p:attrName>
                                        </p:attrNameLst>
                                      </p:cBhvr>
                                      <p:to>
                                        <p:strVal val="visible"/>
                                      </p:to>
                                    </p:set>
                                    <p:animEffect filter="fade" transition="in">
                                      <p:cBhvr>
                                        <p:cTn dur="500" id="18"/>
                                        <p:tgtEl>
                                          <p:spTgt spid="12">
                                            <p:txEl>
                                              <p:pRg end="2" st="2"/>
                                            </p:txEl>
                                          </p:spTgt>
                                        </p:tgtEl>
                                      </p:cBhvr>
                                    </p:animEffect>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10" presetSubtype="0">
                                  <p:stCondLst>
                                    <p:cond delay="0"/>
                                  </p:stCondLst>
                                  <p:childTnLst>
                                    <p:set>
                                      <p:cBhvr>
                                        <p:cTn dur="1" fill="hold" id="22">
                                          <p:stCondLst>
                                            <p:cond delay="0"/>
                                          </p:stCondLst>
                                        </p:cTn>
                                        <p:tgtEl>
                                          <p:spTgt spid="12">
                                            <p:txEl>
                                              <p:pRg end="3" st="3"/>
                                            </p:txEl>
                                          </p:spTgt>
                                        </p:tgtEl>
                                        <p:attrNameLst>
                                          <p:attrName>style.visibility</p:attrName>
                                        </p:attrNameLst>
                                      </p:cBhvr>
                                      <p:to>
                                        <p:strVal val="visible"/>
                                      </p:to>
                                    </p:set>
                                    <p:animEffect filter="fade" transition="in">
                                      <p:cBhvr>
                                        <p:cTn dur="500" id="23"/>
                                        <p:tgtEl>
                                          <p:spTgt spid="12">
                                            <p:txEl>
                                              <p:pRg end="3" st="3"/>
                                            </p:txEl>
                                          </p:spTgt>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10" presetSubtype="0">
                                  <p:stCondLst>
                                    <p:cond delay="0"/>
                                  </p:stCondLst>
                                  <p:childTnLst>
                                    <p:set>
                                      <p:cBhvr>
                                        <p:cTn dur="1" fill="hold" id="27">
                                          <p:stCondLst>
                                            <p:cond delay="0"/>
                                          </p:stCondLst>
                                        </p:cTn>
                                        <p:tgtEl>
                                          <p:spTgt spid="16"/>
                                        </p:tgtEl>
                                        <p:attrNameLst>
                                          <p:attrName>style.visibility</p:attrName>
                                        </p:attrNameLst>
                                      </p:cBhvr>
                                      <p:to>
                                        <p:strVal val="visible"/>
                                      </p:to>
                                    </p:set>
                                    <p:animEffect filter="fade" transition="in">
                                      <p:cBhvr>
                                        <p:cTn dur="500" id="28"/>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6"/>
      <p:bldP animBg="1" grpId="0" spid="17"/>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5663" y="69547"/>
            <a:ext cx="9000675" cy="1324080"/>
          </a:xfrm>
          <a:prstGeom prst="rect">
            <a:avLst/>
          </a:prstGeom>
          <a:noFill/>
        </p:spPr>
        <p:txBody>
          <a:bodyPr wrap="square" rtlCol="0">
            <a:spAutoFit/>
          </a:bodyPr>
          <a:lstStyle/>
          <a:p>
            <a:pPr algn="ctr" defTabSz="554492"/>
            <a:r>
              <a:rPr lang="en-GB" sz="4002" dirty="0">
                <a:solidFill>
                  <a:srgbClr val="00A3DB"/>
                </a:solidFill>
                <a:latin typeface="Arial" panose="020B0604020202020204" pitchFamily="34" charset="0"/>
                <a:cs typeface="Arial" panose="020B0604020202020204" pitchFamily="34" charset="0"/>
              </a:rPr>
              <a:t>Example of misleading information from manufacturers</a:t>
            </a:r>
          </a:p>
        </p:txBody>
      </p:sp>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1" name="TextBox 10">
            <a:extLst>
              <a:ext uri="{FF2B5EF4-FFF2-40B4-BE49-F238E27FC236}">
                <a16:creationId xmlns:a16="http://schemas.microsoft.com/office/drawing/2014/main" id="{D7BDCDBB-5EDD-4CF9-9FBF-7F9A9F70FF80}"/>
              </a:ext>
            </a:extLst>
          </p:cNvPr>
          <p:cNvSpPr txBox="1"/>
          <p:nvPr/>
        </p:nvSpPr>
        <p:spPr>
          <a:xfrm>
            <a:off x="3221949" y="4476879"/>
            <a:ext cx="6099423" cy="913455"/>
          </a:xfrm>
          <a:prstGeom prst="rect">
            <a:avLst/>
          </a:prstGeom>
          <a:solidFill>
            <a:srgbClr val="002060"/>
          </a:solidFill>
        </p:spPr>
        <p:txBody>
          <a:bodyPr wrap="square">
            <a:spAutoFit/>
          </a:bodyPr>
          <a:lstStyle/>
          <a:p>
            <a:pPr algn="ctr" defTabSz="554492"/>
            <a:r>
              <a:rPr lang="en-GB" sz="2668" b="1" dirty="0">
                <a:solidFill>
                  <a:srgbClr val="00A3DB"/>
                </a:solidFill>
                <a:latin typeface="Calibri"/>
              </a:rPr>
              <a:t>Our certification is from TRL Compliance Service Ltd Ref 16-0073-006032</a:t>
            </a:r>
          </a:p>
        </p:txBody>
      </p:sp>
      <p:sp>
        <p:nvSpPr>
          <p:cNvPr id="10" name="TextBox 9">
            <a:extLst>
              <a:ext uri="{FF2B5EF4-FFF2-40B4-BE49-F238E27FC236}">
                <a16:creationId xmlns:a16="http://schemas.microsoft.com/office/drawing/2014/main" id="{08E70373-49D5-4163-8C98-27D4679A66C2}"/>
              </a:ext>
            </a:extLst>
          </p:cNvPr>
          <p:cNvSpPr txBox="1"/>
          <p:nvPr/>
        </p:nvSpPr>
        <p:spPr>
          <a:xfrm>
            <a:off x="3547422" y="6130574"/>
            <a:ext cx="5289687" cy="428259"/>
          </a:xfrm>
          <a:prstGeom prst="rect">
            <a:avLst/>
          </a:prstGeom>
          <a:solidFill>
            <a:srgbClr val="00A3DB"/>
          </a:solidFill>
        </p:spPr>
        <p:txBody>
          <a:bodyPr wrap="square">
            <a:spAutoFit/>
          </a:bodyPr>
          <a:lstStyle/>
          <a:p>
            <a:pPr defTabSz="554492"/>
            <a:r>
              <a:rPr lang="en-GB" sz="2183" dirty="0">
                <a:solidFill>
                  <a:srgbClr val="002060"/>
                </a:solidFill>
                <a:highlight>
                  <a:srgbClr val="00A3DB"/>
                </a:highlight>
                <a:latin typeface="Calibri"/>
              </a:rPr>
              <a:t>  Sira              09         ATEX              1234x       </a:t>
            </a:r>
          </a:p>
        </p:txBody>
      </p:sp>
      <p:sp>
        <p:nvSpPr>
          <p:cNvPr id="12" name="TextBox 11">
            <a:extLst>
              <a:ext uri="{FF2B5EF4-FFF2-40B4-BE49-F238E27FC236}">
                <a16:creationId xmlns:a16="http://schemas.microsoft.com/office/drawing/2014/main" id="{02B5E28F-B621-44BE-B05E-1E00BEF8C36E}"/>
              </a:ext>
            </a:extLst>
          </p:cNvPr>
          <p:cNvSpPr txBox="1"/>
          <p:nvPr/>
        </p:nvSpPr>
        <p:spPr>
          <a:xfrm>
            <a:off x="3547422" y="5738639"/>
            <a:ext cx="5289687" cy="428259"/>
          </a:xfrm>
          <a:prstGeom prst="rect">
            <a:avLst/>
          </a:prstGeom>
          <a:solidFill>
            <a:srgbClr val="00A3DB"/>
          </a:solidFill>
        </p:spPr>
        <p:txBody>
          <a:bodyPr wrap="square">
            <a:spAutoFit/>
          </a:bodyPr>
          <a:lstStyle/>
          <a:p>
            <a:pPr algn="ctr" defTabSz="554492"/>
            <a:r>
              <a:rPr lang="en-GB" sz="2183" dirty="0">
                <a:solidFill>
                  <a:srgbClr val="002060"/>
                </a:solidFill>
                <a:highlight>
                  <a:srgbClr val="00A3DB"/>
                </a:highlight>
                <a:latin typeface="Calibri"/>
              </a:rPr>
              <a:t>NB              Year       ATEX   certificate number</a:t>
            </a:r>
          </a:p>
        </p:txBody>
      </p:sp>
      <p:sp>
        <p:nvSpPr>
          <p:cNvPr id="9" name="TextBox 8">
            <a:extLst>
              <a:ext uri="{FF2B5EF4-FFF2-40B4-BE49-F238E27FC236}">
                <a16:creationId xmlns:a16="http://schemas.microsoft.com/office/drawing/2014/main" id="{AB589E38-84C9-4DA9-B0D6-81620B5419AD}"/>
              </a:ext>
            </a:extLst>
          </p:cNvPr>
          <p:cNvSpPr txBox="1"/>
          <p:nvPr/>
        </p:nvSpPr>
        <p:spPr>
          <a:xfrm>
            <a:off x="3952365" y="1743363"/>
            <a:ext cx="1010077"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pic>
        <p:nvPicPr>
          <p:cNvPr id="3" name="Picture 2">
            <a:extLst>
              <a:ext uri="{FF2B5EF4-FFF2-40B4-BE49-F238E27FC236}">
                <a16:creationId xmlns:a16="http://schemas.microsoft.com/office/drawing/2014/main" id="{57B22222-D0CE-44FA-B370-F58C7376E4C9}"/>
              </a:ext>
            </a:extLst>
          </p:cNvPr>
          <p:cNvPicPr>
            <a:picLocks noChangeAspect="1"/>
          </p:cNvPicPr>
          <p:nvPr/>
        </p:nvPicPr>
        <p:blipFill>
          <a:blip r:embed="rId3"/>
          <a:stretch>
            <a:fillRect/>
          </a:stretch>
        </p:blipFill>
        <p:spPr>
          <a:xfrm>
            <a:off x="2184439" y="1743364"/>
            <a:ext cx="6810817" cy="2582218"/>
          </a:xfrm>
          <a:prstGeom prst="rect">
            <a:avLst/>
          </a:prstGeom>
        </p:spPr>
      </p:pic>
      <p:sp>
        <p:nvSpPr>
          <p:cNvPr id="13" name="TextBox 12">
            <a:extLst>
              <a:ext uri="{FF2B5EF4-FFF2-40B4-BE49-F238E27FC236}">
                <a16:creationId xmlns:a16="http://schemas.microsoft.com/office/drawing/2014/main" id="{708D8105-E52E-4C57-B615-5DEA4876C3C1}"/>
              </a:ext>
            </a:extLst>
          </p:cNvPr>
          <p:cNvSpPr txBox="1"/>
          <p:nvPr/>
        </p:nvSpPr>
        <p:spPr>
          <a:xfrm>
            <a:off x="4298047" y="2547468"/>
            <a:ext cx="3968591"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pic>
        <p:nvPicPr>
          <p:cNvPr id="14" name="Picture 4" descr="Wrong Cross SVG Vector, Wrong Cross Clip art - SVG Clipart">
            <a:extLst>
              <a:ext uri="{FF2B5EF4-FFF2-40B4-BE49-F238E27FC236}">
                <a16:creationId xmlns:a16="http://schemas.microsoft.com/office/drawing/2014/main" id="{F57AB244-AA03-421A-AB02-700912318E2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0" b="96583" l="10000" r="90000">
                        <a14:foregroundMark x1="26125" y1="6583" x2="26125" y2="6583"/>
                        <a14:foregroundMark x1="73875" y1="5167" x2="73875" y2="5167"/>
                        <a14:foregroundMark x1="26125" y1="4417" x2="26125" y2="4417"/>
                        <a14:foregroundMark x1="73875" y1="4083" x2="73875" y2="4083"/>
                        <a14:foregroundMark x1="25188" y1="93500" x2="25188" y2="93500"/>
                        <a14:foregroundMark x1="73563" y1="95500" x2="73563" y2="95500"/>
                        <a14:foregroundMark x1="25688" y1="96583" x2="25688" y2="96583"/>
                      </a14:backgroundRemoval>
                    </a14:imgEffect>
                  </a14:imgLayer>
                </a14:imgProps>
              </a:ext>
              <a:ext uri="{28A0092B-C50C-407E-A947-70E740481C1C}">
                <a14:useLocalDpi xmlns:a14="http://schemas.microsoft.com/office/drawing/2010/main" val="0"/>
              </a:ext>
            </a:extLst>
          </a:blip>
          <a:srcRect/>
          <a:stretch>
            <a:fillRect/>
          </a:stretch>
        </p:blipFill>
        <p:spPr bwMode="auto">
          <a:xfrm>
            <a:off x="3750478" y="4318545"/>
            <a:ext cx="1473216" cy="1104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rong Cross SVG Vector, Wrong Cross Clip art - SVG Clipart">
            <a:extLst>
              <a:ext uri="{FF2B5EF4-FFF2-40B4-BE49-F238E27FC236}">
                <a16:creationId xmlns:a16="http://schemas.microsoft.com/office/drawing/2014/main" id="{50356ADD-A4E0-4524-9939-2E1D2E86F3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0" b="96583" l="10000" r="90000">
                        <a14:foregroundMark x1="26125" y1="6583" x2="26125" y2="6583"/>
                        <a14:foregroundMark x1="73875" y1="5167" x2="73875" y2="5167"/>
                        <a14:foregroundMark x1="26125" y1="4417" x2="26125" y2="4417"/>
                        <a14:foregroundMark x1="73875" y1="4083" x2="73875" y2="4083"/>
                        <a14:foregroundMark x1="25188" y1="93500" x2="25188" y2="93500"/>
                        <a14:foregroundMark x1="73563" y1="95500" x2="73563" y2="95500"/>
                        <a14:foregroundMark x1="25688" y1="96583" x2="25688" y2="96583"/>
                      </a14:backgroundRemoval>
                    </a14:imgEffect>
                  </a14:imgLayer>
                </a14:imgProps>
              </a:ext>
              <a:ext uri="{28A0092B-C50C-407E-A947-70E740481C1C}">
                <a14:useLocalDpi xmlns:a14="http://schemas.microsoft.com/office/drawing/2010/main" val="0"/>
              </a:ext>
            </a:extLst>
          </a:blip>
          <a:srcRect/>
          <a:stretch>
            <a:fillRect/>
          </a:stretch>
        </p:blipFill>
        <p:spPr bwMode="auto">
          <a:xfrm>
            <a:off x="5475722" y="4304392"/>
            <a:ext cx="1473216" cy="1104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Wrong Cross SVG Vector, Wrong Cross Clip art - SVG Clipart">
            <a:extLst>
              <a:ext uri="{FF2B5EF4-FFF2-40B4-BE49-F238E27FC236}">
                <a16:creationId xmlns:a16="http://schemas.microsoft.com/office/drawing/2014/main" id="{8C6AA226-F51C-48A2-90AA-758FF35B532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0" b="96583" l="10000" r="90000">
                        <a14:foregroundMark x1="26125" y1="6583" x2="26125" y2="6583"/>
                        <a14:foregroundMark x1="73875" y1="5167" x2="73875" y2="5167"/>
                        <a14:foregroundMark x1="26125" y1="4417" x2="26125" y2="4417"/>
                        <a14:foregroundMark x1="73875" y1="4083" x2="73875" y2="4083"/>
                        <a14:foregroundMark x1="25188" y1="93500" x2="25188" y2="93500"/>
                        <a14:foregroundMark x1="73563" y1="95500" x2="73563" y2="95500"/>
                        <a14:foregroundMark x1="25688" y1="96583" x2="25688" y2="96583"/>
                      </a14:backgroundRemoval>
                    </a14:imgEffect>
                  </a14:imgLayer>
                </a14:imgProps>
              </a:ext>
              <a:ext uri="{28A0092B-C50C-407E-A947-70E740481C1C}">
                <a14:useLocalDpi xmlns:a14="http://schemas.microsoft.com/office/drawing/2010/main" val="0"/>
              </a:ext>
            </a:extLst>
          </a:blip>
          <a:srcRect/>
          <a:stretch>
            <a:fillRect/>
          </a:stretch>
        </p:blipFill>
        <p:spPr bwMode="auto">
          <a:xfrm>
            <a:off x="7200966" y="4363036"/>
            <a:ext cx="1473216" cy="1104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99F3C0-59B0-463B-B488-87830E4564DD}"/>
              </a:ext>
            </a:extLst>
          </p:cNvPr>
          <p:cNvSpPr txBox="1"/>
          <p:nvPr/>
        </p:nvSpPr>
        <p:spPr>
          <a:xfrm>
            <a:off x="4270434" y="2621554"/>
            <a:ext cx="5675514" cy="1436162"/>
          </a:xfrm>
          <a:prstGeom prst="rect">
            <a:avLst/>
          </a:prstGeom>
          <a:solidFill>
            <a:srgbClr val="FFFF00"/>
          </a:solidFill>
        </p:spPr>
        <p:txBody>
          <a:bodyPr wrap="square" rtlCol="0">
            <a:spAutoFit/>
          </a:bodyPr>
          <a:lstStyle/>
          <a:p>
            <a:pPr algn="ctr" defTabSz="554492"/>
            <a:r>
              <a:rPr lang="en-GB" sz="2911" b="1" dirty="0">
                <a:solidFill>
                  <a:srgbClr val="FF0000"/>
                </a:solidFill>
                <a:latin typeface="Arial" panose="020B0604020202020204" pitchFamily="34" charset="0"/>
                <a:cs typeface="Arial" panose="020B0604020202020204" pitchFamily="34" charset="0"/>
              </a:rPr>
              <a:t>Not 3</a:t>
            </a:r>
            <a:r>
              <a:rPr lang="en-GB" sz="2911" b="1" baseline="30000" dirty="0">
                <a:solidFill>
                  <a:srgbClr val="FF0000"/>
                </a:solidFill>
                <a:latin typeface="Arial" panose="020B0604020202020204" pitchFamily="34" charset="0"/>
                <a:cs typeface="Arial" panose="020B0604020202020204" pitchFamily="34" charset="0"/>
              </a:rPr>
              <a:t>rd</a:t>
            </a:r>
            <a:r>
              <a:rPr lang="en-GB" sz="2911" b="1" dirty="0">
                <a:solidFill>
                  <a:srgbClr val="FF0000"/>
                </a:solidFill>
                <a:latin typeface="Arial" panose="020B0604020202020204" pitchFamily="34" charset="0"/>
                <a:cs typeface="Arial" panose="020B0604020202020204" pitchFamily="34" charset="0"/>
              </a:rPr>
              <a:t> Party Certified!</a:t>
            </a:r>
          </a:p>
          <a:p>
            <a:pPr algn="ctr" defTabSz="554492"/>
            <a:r>
              <a:rPr lang="en-GB" sz="2911" b="1" dirty="0">
                <a:solidFill>
                  <a:srgbClr val="FF0000"/>
                </a:solidFill>
                <a:latin typeface="Arial" panose="020B0604020202020204" pitchFamily="34" charset="0"/>
                <a:cs typeface="Arial" panose="020B0604020202020204" pitchFamily="34" charset="0"/>
              </a:rPr>
              <a:t>No type examination certificate by a Notified body!</a:t>
            </a:r>
          </a:p>
        </p:txBody>
      </p:sp>
      <p:sp>
        <p:nvSpPr>
          <p:cNvPr id="17" name="TextBox 16">
            <a:extLst>
              <a:ext uri="{FF2B5EF4-FFF2-40B4-BE49-F238E27FC236}">
                <a16:creationId xmlns:a16="http://schemas.microsoft.com/office/drawing/2014/main" id="{23EC42F9-D997-45BC-AD99-3B80AF142262}"/>
              </a:ext>
            </a:extLst>
          </p:cNvPr>
          <p:cNvSpPr txBox="1"/>
          <p:nvPr/>
        </p:nvSpPr>
        <p:spPr>
          <a:xfrm flipV="1">
            <a:off x="2223675" y="2009310"/>
            <a:ext cx="2241881"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pic>
        <p:nvPicPr>
          <p:cNvPr id="1028" name="Picture 4" descr="Wrong Cross SVG Vector, Wrong Cross Clip art - SVG Clipart">
            <a:extLst>
              <a:ext uri="{FF2B5EF4-FFF2-40B4-BE49-F238E27FC236}">
                <a16:creationId xmlns:a16="http://schemas.microsoft.com/office/drawing/2014/main" id="{2D50BE15-964D-4EE7-9F0B-569E3D794CF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96583" l="10000" r="90000">
                        <a14:foregroundMark x1="26125" y1="6583" x2="26125" y2="6583"/>
                        <a14:foregroundMark x1="73875" y1="5167" x2="73875" y2="5167"/>
                        <a14:foregroundMark x1="26125" y1="4417" x2="26125" y2="4417"/>
                        <a14:foregroundMark x1="73875" y1="4083" x2="73875" y2="4083"/>
                        <a14:foregroundMark x1="25188" y1="93500" x2="25188" y2="93500"/>
                        <a14:foregroundMark x1="73563" y1="95500" x2="73563" y2="95500"/>
                        <a14:foregroundMark x1="25688" y1="96583" x2="25688" y2="96583"/>
                      </a14:backgroundRemoval>
                    </a14:imgEffect>
                  </a14:imgLayer>
                </a14:imgProps>
              </a:ext>
              <a:ext uri="{28A0092B-C50C-407E-A947-70E740481C1C}">
                <a14:useLocalDpi xmlns:a14="http://schemas.microsoft.com/office/drawing/2010/main" val="0"/>
              </a:ext>
            </a:extLst>
          </a:blip>
          <a:srcRect/>
          <a:stretch>
            <a:fillRect/>
          </a:stretch>
        </p:blipFill>
        <p:spPr bwMode="auto">
          <a:xfrm>
            <a:off x="1670039" y="1636941"/>
            <a:ext cx="3292403" cy="246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fade">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fade">
                                      <p:cBhvr>
                                        <p:cTn id="40" dur="500"/>
                                        <p:tgtEl>
                                          <p:spTgt spid="2">
                                            <p:txEl>
                                              <p:pRg st="1" end="1"/>
                                            </p:txEl>
                                          </p:spTgt>
                                        </p:tgtEl>
                                      </p:cBhvr>
                                    </p:animEffec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P spid="2"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30CA-35BE-4E42-8CD2-C5D74440D48E}"/>
              </a:ext>
            </a:extLst>
          </p:cNvPr>
          <p:cNvSpPr>
            <a:spLocks noGrp="1"/>
          </p:cNvSpPr>
          <p:nvPr>
            <p:ph type="title"/>
          </p:nvPr>
        </p:nvSpPr>
        <p:spPr>
          <a:xfrm>
            <a:off x="530485" y="240088"/>
            <a:ext cx="10975079" cy="1138773"/>
          </a:xfrm>
        </p:spPr>
        <p:txBody>
          <a:bodyPr/>
          <a:lstStyle/>
          <a:p>
            <a:pPr algn="ctr"/>
            <a:r>
              <a:rPr lang="en-GB" u="sng" dirty="0">
                <a:solidFill>
                  <a:srgbClr val="00A3DB"/>
                </a:solidFill>
              </a:rPr>
              <a:t>Dust Collector</a:t>
            </a:r>
          </a:p>
        </p:txBody>
      </p:sp>
      <p:sp>
        <p:nvSpPr>
          <p:cNvPr id="5" name="TextBox 4">
            <a:extLst>
              <a:ext uri="{FF2B5EF4-FFF2-40B4-BE49-F238E27FC236}">
                <a16:creationId xmlns:a16="http://schemas.microsoft.com/office/drawing/2014/main" id="{D9336071-056C-4D81-8490-10ED79A8B9A1}"/>
              </a:ext>
            </a:extLst>
          </p:cNvPr>
          <p:cNvSpPr txBox="1"/>
          <p:nvPr/>
        </p:nvSpPr>
        <p:spPr>
          <a:xfrm>
            <a:off x="530485" y="1468889"/>
            <a:ext cx="10416399" cy="4795287"/>
          </a:xfrm>
          <a:prstGeom prst="rect">
            <a:avLst/>
          </a:prstGeom>
          <a:solidFill>
            <a:srgbClr val="002060"/>
          </a:solidFill>
        </p:spPr>
        <p:txBody>
          <a:bodyPr wrap="square">
            <a:spAutoFit/>
          </a:bodyPr>
          <a:lstStyle/>
          <a:p>
            <a:pPr marL="346558" indent="-346558"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Fully experienced in the requirements of the ATEX directives and can supply products </a:t>
            </a:r>
            <a:r>
              <a:rPr lang="en-GB" sz="2183" b="1" u="sng" dirty="0">
                <a:solidFill>
                  <a:srgbClr val="00A3DB"/>
                </a:solidFill>
                <a:latin typeface="Arial" panose="020B0604020202020204" pitchFamily="34" charset="0"/>
                <a:cs typeface="Arial" panose="020B0604020202020204" pitchFamily="34" charset="0"/>
              </a:rPr>
              <a:t>which ensure you are ATEX compliant</a:t>
            </a:r>
          </a:p>
          <a:p>
            <a:pPr defTabSz="554492"/>
            <a:endParaRPr lang="en-GB" sz="2183" b="1" dirty="0">
              <a:solidFill>
                <a:srgbClr val="00A3DB"/>
              </a:solidFill>
              <a:latin typeface="Arial" panose="020B0604020202020204" pitchFamily="34" charset="0"/>
              <a:cs typeface="Arial" panose="020B0604020202020204" pitchFamily="34" charset="0"/>
            </a:endParaRPr>
          </a:p>
          <a:p>
            <a:pPr marL="346558" indent="-346558"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offers safe and reliable solutions for handling combustible dust and gases. Based on the customer’s risk evaluation, we recommend suitable equipment for each application. The products are </a:t>
            </a:r>
            <a:r>
              <a:rPr lang="en-GB" sz="2183" b="1" u="sng" dirty="0">
                <a:solidFill>
                  <a:srgbClr val="00A3DB"/>
                </a:solidFill>
                <a:latin typeface="Arial" panose="020B0604020202020204" pitchFamily="34" charset="0"/>
                <a:cs typeface="Arial" panose="020B0604020202020204" pitchFamily="34" charset="0"/>
              </a:rPr>
              <a:t>designed to comply with the ATEX directives</a:t>
            </a:r>
            <a:r>
              <a:rPr lang="en-GB" sz="2183" b="1" dirty="0">
                <a:solidFill>
                  <a:srgbClr val="00A3DB"/>
                </a:solidFill>
                <a:latin typeface="Arial" panose="020B0604020202020204" pitchFamily="34" charset="0"/>
                <a:cs typeface="Arial" panose="020B0604020202020204" pitchFamily="34" charset="0"/>
              </a:rPr>
              <a:t>.</a:t>
            </a:r>
          </a:p>
          <a:p>
            <a:pPr defTabSz="554492"/>
            <a:endParaRPr lang="en-GB" sz="2183" b="1" dirty="0">
              <a:solidFill>
                <a:srgbClr val="00A3DB"/>
              </a:solidFill>
              <a:latin typeface="Arial" panose="020B0604020202020204" pitchFamily="34" charset="0"/>
              <a:cs typeface="Arial" panose="020B0604020202020204" pitchFamily="34" charset="0"/>
            </a:endParaRPr>
          </a:p>
          <a:p>
            <a:pPr marL="346558" indent="-346558"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Heavy-duty carbon steel construction and thermal cured powder coatings provide unparalleled strength and durability. collectors exceed OSHA mandates for factory air quality, and when equipped with a </a:t>
            </a:r>
            <a:r>
              <a:rPr lang="en-GB" sz="2183" b="1" u="sng" dirty="0">
                <a:solidFill>
                  <a:srgbClr val="00A3DB"/>
                </a:solidFill>
                <a:latin typeface="Arial" panose="020B0604020202020204" pitchFamily="34" charset="0"/>
                <a:cs typeface="Arial" panose="020B0604020202020204" pitchFamily="34" charset="0"/>
              </a:rPr>
              <a:t>explosion vent</a:t>
            </a:r>
            <a:r>
              <a:rPr lang="en-GB" sz="2183" b="1" dirty="0">
                <a:solidFill>
                  <a:srgbClr val="00A3DB"/>
                </a:solidFill>
                <a:latin typeface="Arial" panose="020B0604020202020204" pitchFamily="34" charset="0"/>
                <a:cs typeface="Arial" panose="020B0604020202020204" pitchFamily="34" charset="0"/>
              </a:rPr>
              <a:t>, they offer the highest combustible dust explosion protection in accordance with NFPA and </a:t>
            </a:r>
            <a:r>
              <a:rPr lang="en-GB" sz="2183" b="1" u="sng" dirty="0">
                <a:solidFill>
                  <a:srgbClr val="00A3DB"/>
                </a:solidFill>
                <a:latin typeface="Arial" panose="020B0604020202020204" pitchFamily="34" charset="0"/>
                <a:cs typeface="Arial" panose="020B0604020202020204" pitchFamily="34" charset="0"/>
              </a:rPr>
              <a:t>ATEX standards.</a:t>
            </a:r>
          </a:p>
          <a:p>
            <a:pPr defTabSz="554492"/>
            <a:endParaRPr lang="en-GB" sz="2183" dirty="0">
              <a:solidFill>
                <a:prstClr val="black"/>
              </a:solidFill>
              <a:latin typeface="Calibri"/>
            </a:endParaRPr>
          </a:p>
        </p:txBody>
      </p:sp>
    </p:spTree>
    <p:extLst>
      <p:ext uri="{BB962C8B-B14F-4D97-AF65-F5344CB8AC3E}">
        <p14:creationId xmlns:p14="http://schemas.microsoft.com/office/powerpoint/2010/main" val="252582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9924" y="5454735"/>
            <a:ext cx="1238691" cy="1085151"/>
          </a:xfrm>
          <a:prstGeom prst="rect">
            <a:avLst/>
          </a:prstGeom>
        </p:spPr>
      </p:pic>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1" name="Picture 10">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7" name="TextBox 6">
            <a:extLst>
              <a:ext uri="{FF2B5EF4-FFF2-40B4-BE49-F238E27FC236}">
                <a16:creationId xmlns:a16="http://schemas.microsoft.com/office/drawing/2014/main" id="{A0B338E4-4B8B-47A4-AABC-F84684415802}"/>
              </a:ext>
            </a:extLst>
          </p:cNvPr>
          <p:cNvSpPr txBox="1"/>
          <p:nvPr/>
        </p:nvSpPr>
        <p:spPr>
          <a:xfrm>
            <a:off x="2791376" y="36208"/>
            <a:ext cx="6099423" cy="540276"/>
          </a:xfrm>
          <a:prstGeom prst="rect">
            <a:avLst/>
          </a:prstGeom>
          <a:noFill/>
        </p:spPr>
        <p:txBody>
          <a:bodyPr wrap="square">
            <a:spAutoFit/>
          </a:bodyPr>
          <a:lstStyle/>
          <a:p>
            <a:pPr algn="ctr" defTabSz="554492"/>
            <a:r>
              <a:rPr lang="en-GB" sz="2911" b="1" dirty="0">
                <a:solidFill>
                  <a:srgbClr val="00A3DB"/>
                </a:solidFill>
                <a:latin typeface="Arial" panose="020B0604020202020204" pitchFamily="34" charset="0"/>
                <a:cs typeface="Arial" panose="020B0604020202020204" pitchFamily="34" charset="0"/>
              </a:rPr>
              <a:t>Independently certified </a:t>
            </a:r>
            <a:endParaRPr lang="en-GB" sz="2911" b="1"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813CD39-013C-4D94-9B4A-198B58775C14}"/>
              </a:ext>
            </a:extLst>
          </p:cNvPr>
          <p:cNvPicPr>
            <a:picLocks noChangeAspect="1"/>
          </p:cNvPicPr>
          <p:nvPr/>
        </p:nvPicPr>
        <p:blipFill>
          <a:blip r:embed="rId4"/>
          <a:stretch>
            <a:fillRect/>
          </a:stretch>
        </p:blipFill>
        <p:spPr>
          <a:xfrm>
            <a:off x="784667" y="623305"/>
            <a:ext cx="4248838" cy="6171803"/>
          </a:xfrm>
          <a:prstGeom prst="rect">
            <a:avLst/>
          </a:prstGeom>
        </p:spPr>
      </p:pic>
      <p:pic>
        <p:nvPicPr>
          <p:cNvPr id="19" name="Picture 18">
            <a:extLst>
              <a:ext uri="{FF2B5EF4-FFF2-40B4-BE49-F238E27FC236}">
                <a16:creationId xmlns:a16="http://schemas.microsoft.com/office/drawing/2014/main" id="{CB68F7DF-FD87-4781-8150-C9486707DA3C}"/>
              </a:ext>
            </a:extLst>
          </p:cNvPr>
          <p:cNvPicPr>
            <a:picLocks noChangeAspect="1"/>
          </p:cNvPicPr>
          <p:nvPr/>
        </p:nvPicPr>
        <p:blipFill>
          <a:blip r:embed="rId5"/>
          <a:stretch>
            <a:fillRect/>
          </a:stretch>
        </p:blipFill>
        <p:spPr>
          <a:xfrm>
            <a:off x="6096000" y="736617"/>
            <a:ext cx="4171099" cy="5803269"/>
          </a:xfrm>
          <a:prstGeom prst="rect">
            <a:avLst/>
          </a:prstGeom>
        </p:spPr>
      </p:pic>
      <p:sp>
        <p:nvSpPr>
          <p:cNvPr id="14" name="TextBox 13">
            <a:extLst>
              <a:ext uri="{FF2B5EF4-FFF2-40B4-BE49-F238E27FC236}">
                <a16:creationId xmlns:a16="http://schemas.microsoft.com/office/drawing/2014/main" id="{42BC7A05-D24C-458E-B392-8C1016EB7DBC}"/>
              </a:ext>
            </a:extLst>
          </p:cNvPr>
          <p:cNvSpPr txBox="1"/>
          <p:nvPr/>
        </p:nvSpPr>
        <p:spPr>
          <a:xfrm>
            <a:off x="2952183" y="5745876"/>
            <a:ext cx="5777809" cy="913455"/>
          </a:xfrm>
          <a:prstGeom prst="rect">
            <a:avLst/>
          </a:prstGeom>
          <a:solidFill>
            <a:srgbClr val="002060"/>
          </a:solid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Directive 94/9/EC, EN14986:2007</a:t>
            </a:r>
          </a:p>
          <a:p>
            <a:pPr algn="ctr" defTabSz="554492"/>
            <a:r>
              <a:rPr lang="en-GB" sz="2668" b="1" dirty="0">
                <a:solidFill>
                  <a:srgbClr val="00A3DB"/>
                </a:solidFill>
                <a:latin typeface="Arial" panose="020B0604020202020204" pitchFamily="34" charset="0"/>
                <a:cs typeface="Arial" panose="020B0604020202020204" pitchFamily="34" charset="0"/>
              </a:rPr>
              <a:t>EN 13463-1:2001, EN 13463-5:2001</a:t>
            </a:r>
          </a:p>
        </p:txBody>
      </p:sp>
      <p:sp>
        <p:nvSpPr>
          <p:cNvPr id="12" name="TextBox 11">
            <a:extLst>
              <a:ext uri="{FF2B5EF4-FFF2-40B4-BE49-F238E27FC236}">
                <a16:creationId xmlns:a16="http://schemas.microsoft.com/office/drawing/2014/main" id="{5F202461-7FFD-4350-A002-523F6258DC81}"/>
              </a:ext>
            </a:extLst>
          </p:cNvPr>
          <p:cNvSpPr txBox="1"/>
          <p:nvPr/>
        </p:nvSpPr>
        <p:spPr>
          <a:xfrm>
            <a:off x="3350740" y="1871414"/>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5" name="TextBox 14">
            <a:extLst>
              <a:ext uri="{FF2B5EF4-FFF2-40B4-BE49-F238E27FC236}">
                <a16:creationId xmlns:a16="http://schemas.microsoft.com/office/drawing/2014/main" id="{F857C365-4575-412A-A4DC-726BF5124035}"/>
              </a:ext>
            </a:extLst>
          </p:cNvPr>
          <p:cNvSpPr txBox="1"/>
          <p:nvPr/>
        </p:nvSpPr>
        <p:spPr>
          <a:xfrm>
            <a:off x="6341300" y="3707276"/>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6" name="TextBox 15">
            <a:extLst>
              <a:ext uri="{FF2B5EF4-FFF2-40B4-BE49-F238E27FC236}">
                <a16:creationId xmlns:a16="http://schemas.microsoft.com/office/drawing/2014/main" id="{B187A050-EDAB-444F-A585-6F4D8FCCB36F}"/>
              </a:ext>
            </a:extLst>
          </p:cNvPr>
          <p:cNvSpPr txBox="1"/>
          <p:nvPr/>
        </p:nvSpPr>
        <p:spPr>
          <a:xfrm>
            <a:off x="7817577" y="2018276"/>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7" name="TextBox 16">
            <a:extLst>
              <a:ext uri="{FF2B5EF4-FFF2-40B4-BE49-F238E27FC236}">
                <a16:creationId xmlns:a16="http://schemas.microsoft.com/office/drawing/2014/main" id="{E65FBF6A-5F7C-4418-8427-0D723C061851}"/>
              </a:ext>
            </a:extLst>
          </p:cNvPr>
          <p:cNvSpPr txBox="1"/>
          <p:nvPr/>
        </p:nvSpPr>
        <p:spPr>
          <a:xfrm>
            <a:off x="2897450" y="3716229"/>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18" name="TextBox 17">
            <a:extLst>
              <a:ext uri="{FF2B5EF4-FFF2-40B4-BE49-F238E27FC236}">
                <a16:creationId xmlns:a16="http://schemas.microsoft.com/office/drawing/2014/main" id="{D5DE5B32-6D86-44C9-A270-4D1E947554F7}"/>
              </a:ext>
            </a:extLst>
          </p:cNvPr>
          <p:cNvSpPr txBox="1"/>
          <p:nvPr/>
        </p:nvSpPr>
        <p:spPr>
          <a:xfrm>
            <a:off x="1049207" y="3721138"/>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
        <p:nvSpPr>
          <p:cNvPr id="20" name="TextBox 19">
            <a:extLst>
              <a:ext uri="{FF2B5EF4-FFF2-40B4-BE49-F238E27FC236}">
                <a16:creationId xmlns:a16="http://schemas.microsoft.com/office/drawing/2014/main" id="{1FDC8DC0-3BF9-42BF-9595-C34BD5C18FCF}"/>
              </a:ext>
            </a:extLst>
          </p:cNvPr>
          <p:cNvSpPr txBox="1"/>
          <p:nvPr/>
        </p:nvSpPr>
        <p:spPr>
          <a:xfrm>
            <a:off x="7118423" y="3707276"/>
            <a:ext cx="727944" cy="260392"/>
          </a:xfrm>
          <a:prstGeom prst="rect">
            <a:avLst/>
          </a:prstGeom>
          <a:solidFill>
            <a:srgbClr val="FF00FF"/>
          </a:solidFill>
        </p:spPr>
        <p:txBody>
          <a:bodyPr wrap="square" rtlCol="0">
            <a:spAutoFit/>
          </a:bodyPr>
          <a:lstStyle/>
          <a:p>
            <a:pPr defTabSz="554492"/>
            <a:endParaRPr lang="en-GB" sz="1092" dirty="0">
              <a:solidFill>
                <a:prstClr val="black"/>
              </a:solidFill>
              <a:latin typeface="Calibri"/>
            </a:endParaRPr>
          </a:p>
        </p:txBody>
      </p:sp>
    </p:spTree>
    <p:extLst>
      <p:ext uri="{BB962C8B-B14F-4D97-AF65-F5344CB8AC3E}">
        <p14:creationId xmlns:p14="http://schemas.microsoft.com/office/powerpoint/2010/main" val="35016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5" grpId="0" animBg="1"/>
      <p:bldP spid="16" grpId="0" animBg="1"/>
      <p:bldP spid="17" grpId="0" animBg="1"/>
      <p:bldP spid="18" grpId="0" animBg="1"/>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9" name="Rectangle 8"/>
          <p:cNvSpPr/>
          <p:nvPr/>
        </p:nvSpPr>
        <p:spPr>
          <a:xfrm>
            <a:off x="967202" y="124718"/>
            <a:ext cx="9868497" cy="1958485"/>
          </a:xfrm>
          <a:prstGeom prst="rect">
            <a:avLst/>
          </a:prstGeom>
        </p:spPr>
        <p:txBody>
          <a:bodyPr wrap="square">
            <a:spAutoFit/>
          </a:bodyPr>
          <a:lstStyle/>
          <a:p>
            <a:pPr algn="ctr" defTabSz="554492"/>
            <a:r>
              <a:rPr lang="en-GB" sz="3638" dirty="0">
                <a:solidFill>
                  <a:srgbClr val="00A3DB"/>
                </a:solidFill>
                <a:latin typeface="Arial" panose="020B0604020202020204" pitchFamily="34" charset="0"/>
                <a:cs typeface="Arial" panose="020B0604020202020204" pitchFamily="34" charset="0"/>
              </a:rPr>
              <a:t>Outdated standards on declaration of conformity</a:t>
            </a:r>
          </a:p>
          <a:p>
            <a:pPr algn="ctr" defTabSz="554492"/>
            <a:endParaRPr lang="en-GB" sz="485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D21259F-8306-4161-BBFE-60D6D70CB6C3}"/>
              </a:ext>
            </a:extLst>
          </p:cNvPr>
          <p:cNvSpPr txBox="1"/>
          <p:nvPr/>
        </p:nvSpPr>
        <p:spPr>
          <a:xfrm>
            <a:off x="658702" y="5463013"/>
            <a:ext cx="10874596" cy="1261692"/>
          </a:xfrm>
          <a:prstGeom prst="rect">
            <a:avLst/>
          </a:prstGeom>
          <a:solidFill>
            <a:srgbClr val="00A3DB"/>
          </a:solidFill>
        </p:spPr>
        <p:txBody>
          <a:bodyPr wrap="square">
            <a:spAutoFit/>
          </a:bodyPr>
          <a:lstStyle/>
          <a:p>
            <a:pPr algn="ctr" defTabSz="554492">
              <a:lnSpc>
                <a:spcPct val="107000"/>
              </a:lnSpc>
              <a:spcAft>
                <a:spcPts val="485"/>
              </a:spcAft>
              <a:buSzPts val="1000"/>
              <a:tabLst>
                <a:tab pos="277246" algn="l"/>
              </a:tabLst>
            </a:pPr>
            <a:r>
              <a:rPr lang="en-GB" sz="2426" b="1" dirty="0">
                <a:solidFill>
                  <a:srgbClr val="002060"/>
                </a:solidFill>
                <a:latin typeface="Arial" panose="020B0604020202020204" pitchFamily="34" charset="0"/>
                <a:ea typeface="Times New Roman" panose="02020603050405020304" pitchFamily="18" charset="0"/>
                <a:cs typeface="Arial" panose="020B0604020202020204" pitchFamily="34" charset="0"/>
              </a:rPr>
              <a:t>It is important to note that as of October 31, 2019, the EN 13463-series of standards  for non-electrical equipment </a:t>
            </a:r>
            <a:r>
              <a:rPr lang="en-GB" sz="2426" b="1" u="sng" dirty="0">
                <a:solidFill>
                  <a:srgbClr val="002060"/>
                </a:solidFill>
                <a:latin typeface="Arial" panose="020B0604020202020204" pitchFamily="34" charset="0"/>
                <a:ea typeface="Times New Roman" panose="02020603050405020304" pitchFamily="18" charset="0"/>
                <a:cs typeface="Arial" panose="020B0604020202020204" pitchFamily="34" charset="0"/>
              </a:rPr>
              <a:t>no longer provide conformity to the ATEX Directive.</a:t>
            </a:r>
            <a:r>
              <a:rPr lang="en-GB" sz="2426"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0" name="TextBox 9">
            <a:extLst>
              <a:ext uri="{FF2B5EF4-FFF2-40B4-BE49-F238E27FC236}">
                <a16:creationId xmlns:a16="http://schemas.microsoft.com/office/drawing/2014/main" id="{B7F12589-751E-4B9E-8D49-8E57825DD1F0}"/>
              </a:ext>
            </a:extLst>
          </p:cNvPr>
          <p:cNvSpPr txBox="1"/>
          <p:nvPr/>
        </p:nvSpPr>
        <p:spPr>
          <a:xfrm>
            <a:off x="5513015" y="2089869"/>
            <a:ext cx="4698730" cy="2779607"/>
          </a:xfrm>
          <a:prstGeom prst="rect">
            <a:avLst/>
          </a:prstGeom>
          <a:noFill/>
        </p:spPr>
        <p:txBody>
          <a:bodyPr wrap="square">
            <a:spAutoFit/>
          </a:bodyPr>
          <a:lstStyle/>
          <a:p>
            <a:pPr defTabSz="554492"/>
            <a:r>
              <a:rPr lang="en-GB" sz="5821" b="1" dirty="0">
                <a:solidFill>
                  <a:srgbClr val="E31D1B"/>
                </a:solidFill>
                <a:latin typeface="Arial" panose="020B0604020202020204" pitchFamily="34" charset="0"/>
              </a:rPr>
              <a:t>Superseded or Withdrawn</a:t>
            </a:r>
            <a:endParaRPr lang="en-GB" sz="5821" dirty="0">
              <a:solidFill>
                <a:prstClr val="black"/>
              </a:solidFill>
              <a:latin typeface="Calibri"/>
            </a:endParaRPr>
          </a:p>
        </p:txBody>
      </p:sp>
      <p:sp>
        <p:nvSpPr>
          <p:cNvPr id="11" name="TextBox 10">
            <a:extLst>
              <a:ext uri="{FF2B5EF4-FFF2-40B4-BE49-F238E27FC236}">
                <a16:creationId xmlns:a16="http://schemas.microsoft.com/office/drawing/2014/main" id="{6CDC3740-22FA-4D3C-B7E6-4EB9D8D4B3A7}"/>
              </a:ext>
            </a:extLst>
          </p:cNvPr>
          <p:cNvSpPr txBox="1"/>
          <p:nvPr/>
        </p:nvSpPr>
        <p:spPr>
          <a:xfrm>
            <a:off x="331143" y="1718928"/>
            <a:ext cx="4698730" cy="3619645"/>
          </a:xfrm>
          <a:prstGeom prst="rect">
            <a:avLst/>
          </a:prstGeom>
          <a:solidFill>
            <a:srgbClr val="002060"/>
          </a:solidFill>
        </p:spPr>
        <p:txBody>
          <a:bodyPr wrap="square">
            <a:spAutoFit/>
          </a:bodyPr>
          <a:lstStyle/>
          <a:p>
            <a:pPr defTabSz="554492"/>
            <a:r>
              <a:rPr lang="en-GB" sz="2183" b="1" dirty="0">
                <a:solidFill>
                  <a:srgbClr val="00A3DB"/>
                </a:solidFill>
                <a:latin typeface="Arial" panose="020B0604020202020204" pitchFamily="34" charset="0"/>
                <a:cs typeface="Arial" panose="020B0604020202020204" pitchFamily="34" charset="0"/>
              </a:rPr>
              <a:t>EN 13463-1:2001</a:t>
            </a:r>
          </a:p>
          <a:p>
            <a:pPr marL="346558" indent="-346558"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Non-electrical equipment for use in a potentially explosive atmospheres. Basic method &amp; requirements</a:t>
            </a:r>
          </a:p>
          <a:p>
            <a:pPr defTabSz="554492"/>
            <a:r>
              <a:rPr lang="en-GB" sz="2183" b="1" dirty="0">
                <a:solidFill>
                  <a:srgbClr val="00A3DB"/>
                </a:solidFill>
                <a:latin typeface="Arial" panose="020B0604020202020204" pitchFamily="34" charset="0"/>
                <a:cs typeface="Arial" panose="020B0604020202020204" pitchFamily="34" charset="0"/>
              </a:rPr>
              <a:t>EN 13463-5:2003</a:t>
            </a:r>
          </a:p>
          <a:p>
            <a:pPr marL="346558" indent="-346558" defTabSz="554492">
              <a:buFont typeface="Arial" panose="020B0604020202020204" pitchFamily="34" charset="0"/>
              <a:buChar char="•"/>
            </a:pPr>
            <a:r>
              <a:rPr lang="en-GB" sz="2183" b="1" dirty="0">
                <a:solidFill>
                  <a:srgbClr val="00A3DB"/>
                </a:solidFill>
                <a:latin typeface="Arial" panose="020B0604020202020204" pitchFamily="34" charset="0"/>
                <a:cs typeface="Arial" panose="020B0604020202020204" pitchFamily="34" charset="0"/>
              </a:rPr>
              <a:t>Non-electrical equipment for use in a potentially explosive atmospheres. Protection by constructional safety ‘c</a:t>
            </a:r>
          </a:p>
          <a:p>
            <a:pPr defTabSz="554492"/>
            <a:endParaRPr lang="en-GB" sz="1092"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904" y="4887151"/>
            <a:ext cx="2128386" cy="1864565"/>
          </a:xfrm>
          <a:prstGeom prst="rect">
            <a:avLst/>
          </a:prstGeom>
        </p:spPr>
      </p:pic>
      <p:sp>
        <p:nvSpPr>
          <p:cNvPr id="10" name="Rectangle 9">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11" name="Picture 10">
            <a:extLst>
              <a:ext uri="{FF2B5EF4-FFF2-40B4-BE49-F238E27FC236}">
                <a16:creationId xmlns:a16="http://schemas.microsoft.com/office/drawing/2014/main" id="{D83BB59D-484A-A648-991E-EEC8575BB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8" name="TextBox 7">
            <a:extLst>
              <a:ext uri="{FF2B5EF4-FFF2-40B4-BE49-F238E27FC236}">
                <a16:creationId xmlns:a16="http://schemas.microsoft.com/office/drawing/2014/main" id="{A4FA0768-6007-4E24-A301-9EEAB7288ABF}"/>
              </a:ext>
            </a:extLst>
          </p:cNvPr>
          <p:cNvSpPr txBox="1"/>
          <p:nvPr/>
        </p:nvSpPr>
        <p:spPr>
          <a:xfrm>
            <a:off x="1141885" y="1606204"/>
            <a:ext cx="8516019" cy="4608506"/>
          </a:xfrm>
          <a:prstGeom prst="rect">
            <a:avLst/>
          </a:prstGeom>
          <a:solidFill>
            <a:srgbClr val="002060"/>
          </a:solidFill>
        </p:spPr>
        <p:txBody>
          <a:bodyPr wrap="square">
            <a:spAutoFit/>
          </a:bodyPr>
          <a:lstStyle/>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ea typeface="Times New Roman" panose="02020603050405020304" pitchFamily="18" charset="0"/>
              </a:rPr>
              <a:t>ATEX Manufacturers need to use the current EU harmonised standards to demonstrate that products, services, or processes comply with relevant EU legislation.</a:t>
            </a:r>
          </a:p>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ea typeface="Times New Roman" panose="02020603050405020304" pitchFamily="18" charset="0"/>
              </a:rPr>
              <a:t>UKEX, in the UK we now have designated standards to show compliance</a:t>
            </a:r>
          </a:p>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ea typeface="Times New Roman" panose="02020603050405020304" pitchFamily="18" charset="0"/>
              </a:rPr>
              <a:t>Technical files for ATEX products must be lodged with an EU Notified body</a:t>
            </a:r>
          </a:p>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ea typeface="Times New Roman" panose="02020603050405020304" pitchFamily="18" charset="0"/>
              </a:rPr>
              <a:t>Technical files for UKEX products must be lodged with a UK Approved Body.</a:t>
            </a:r>
          </a:p>
          <a:p>
            <a:pPr marL="346558" indent="-346558" defTabSz="554492">
              <a:buFont typeface="Arial" panose="020B0604020202020204" pitchFamily="34" charset="0"/>
              <a:buChar char="•"/>
            </a:pPr>
            <a:endParaRPr lang="en-GB" sz="2668" dirty="0">
              <a:solidFill>
                <a:prstClr val="black"/>
              </a:solidFill>
              <a:latin typeface="Calibri"/>
            </a:endParaRPr>
          </a:p>
        </p:txBody>
      </p:sp>
      <p:sp>
        <p:nvSpPr>
          <p:cNvPr id="13" name="TextBox 12">
            <a:extLst>
              <a:ext uri="{FF2B5EF4-FFF2-40B4-BE49-F238E27FC236}">
                <a16:creationId xmlns:a16="http://schemas.microsoft.com/office/drawing/2014/main" id="{B7CF585F-0D39-441B-B46E-56F5C199AFC7}"/>
              </a:ext>
            </a:extLst>
          </p:cNvPr>
          <p:cNvSpPr txBox="1"/>
          <p:nvPr/>
        </p:nvSpPr>
        <p:spPr>
          <a:xfrm>
            <a:off x="1692713" y="111753"/>
            <a:ext cx="7414363" cy="1131656"/>
          </a:xfrm>
          <a:prstGeom prst="rect">
            <a:avLst/>
          </a:prstGeom>
          <a:noFill/>
        </p:spPr>
        <p:txBody>
          <a:bodyPr wrap="square">
            <a:spAutoFit/>
          </a:bodyPr>
          <a:lstStyle/>
          <a:p>
            <a:pPr algn="ctr" defTabSz="554492">
              <a:lnSpc>
                <a:spcPct val="107000"/>
              </a:lnSpc>
              <a:spcAft>
                <a:spcPts val="485"/>
              </a:spcAft>
            </a:pPr>
            <a:r>
              <a:rPr lang="en-GB" sz="3275" b="1" dirty="0">
                <a:solidFill>
                  <a:srgbClr val="00A3DB"/>
                </a:solidFill>
                <a:latin typeface="Arial" panose="020B0604020202020204" pitchFamily="34" charset="0"/>
                <a:cs typeface="Arial" panose="020B0604020202020204" pitchFamily="34" charset="0"/>
              </a:rPr>
              <a:t>How can we guarantee Hazardous area equipment is Safe?</a:t>
            </a:r>
          </a:p>
        </p:txBody>
      </p:sp>
    </p:spTree>
    <p:extLst>
      <p:ext uri="{BB962C8B-B14F-4D97-AF65-F5344CB8AC3E}">
        <p14:creationId xmlns:p14="http://schemas.microsoft.com/office/powerpoint/2010/main" val="127968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2EB2558-10F3-4223-A315-4F4A6DA62B84}"/>
              </a:ext>
            </a:extLst>
          </p:cNvPr>
          <p:cNvSpPr txBox="1"/>
          <p:nvPr/>
        </p:nvSpPr>
        <p:spPr>
          <a:xfrm>
            <a:off x="5541921" y="180699"/>
            <a:ext cx="5583796" cy="1324017"/>
          </a:xfrm>
          <a:prstGeom prst="rect">
            <a:avLst/>
          </a:prstGeom>
          <a:no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Notified bodies </a:t>
            </a:r>
          </a:p>
          <a:p>
            <a:pPr algn="ctr" defTabSz="554492"/>
            <a:r>
              <a:rPr lang="en-GB" sz="2668" b="1" dirty="0">
                <a:solidFill>
                  <a:srgbClr val="00A3DB"/>
                </a:solidFill>
                <a:latin typeface="Arial" panose="020B0604020202020204" pitchFamily="34" charset="0"/>
                <a:cs typeface="Arial" panose="020B0604020202020204" pitchFamily="34" charset="0"/>
              </a:rPr>
              <a:t>They don’t know what they don’t know</a:t>
            </a:r>
          </a:p>
        </p:txBody>
      </p:sp>
      <p:sp>
        <p:nvSpPr>
          <p:cNvPr id="16" name="TextBox 15">
            <a:extLst>
              <a:ext uri="{FF2B5EF4-FFF2-40B4-BE49-F238E27FC236}">
                <a16:creationId xmlns:a16="http://schemas.microsoft.com/office/drawing/2014/main" id="{5B43EB69-538B-455D-8575-33EE4708CF36}"/>
              </a:ext>
            </a:extLst>
          </p:cNvPr>
          <p:cNvSpPr txBox="1"/>
          <p:nvPr/>
        </p:nvSpPr>
        <p:spPr>
          <a:xfrm>
            <a:off x="5774326" y="1693699"/>
            <a:ext cx="5118987" cy="2033377"/>
          </a:xfrm>
          <a:prstGeom prst="rect">
            <a:avLst/>
          </a:prstGeom>
          <a:solidFill>
            <a:srgbClr val="002060"/>
          </a:solidFill>
        </p:spPr>
        <p:txBody>
          <a:bodyPr wrap="square">
            <a:spAutoFit/>
          </a:bodyPr>
          <a:lstStyle/>
          <a:p>
            <a:pPr defTabSz="554492"/>
            <a:endParaRPr lang="en-US" sz="1455" dirty="0">
              <a:solidFill>
                <a:srgbClr val="00A3DB"/>
              </a:solidFill>
              <a:latin typeface="Arial" panose="020B0604020202020204" pitchFamily="34" charset="0"/>
            </a:endParaRPr>
          </a:p>
          <a:p>
            <a:pPr marL="346558" indent="-346558" defTabSz="554492">
              <a:buFont typeface="Arial" panose="020B0604020202020204" pitchFamily="34" charset="0"/>
              <a:buChar char="•"/>
            </a:pPr>
            <a:r>
              <a:rPr lang="en-US" sz="2426" dirty="0">
                <a:solidFill>
                  <a:srgbClr val="00A3DB"/>
                </a:solidFill>
                <a:latin typeface="Arial" panose="020B0604020202020204" pitchFamily="34" charset="0"/>
              </a:rPr>
              <a:t>Issued in 2020</a:t>
            </a:r>
          </a:p>
          <a:p>
            <a:pPr marL="346558" indent="-346558" defTabSz="554492">
              <a:buFont typeface="Arial" panose="020B0604020202020204" pitchFamily="34" charset="0"/>
              <a:buChar char="•"/>
            </a:pPr>
            <a:r>
              <a:rPr lang="en-US" sz="2426" dirty="0">
                <a:solidFill>
                  <a:srgbClr val="00A3DB"/>
                </a:solidFill>
                <a:latin typeface="Arial" panose="020B0604020202020204" pitchFamily="34" charset="0"/>
              </a:rPr>
              <a:t>EN80079 standards</a:t>
            </a:r>
          </a:p>
          <a:p>
            <a:pPr marL="346558" indent="-346558" defTabSz="554492">
              <a:buFont typeface="Arial" panose="020B0604020202020204" pitchFamily="34" charset="0"/>
              <a:buChar char="•"/>
            </a:pPr>
            <a:r>
              <a:rPr lang="en-US" sz="2426" dirty="0">
                <a:solidFill>
                  <a:srgbClr val="00A3DB"/>
                </a:solidFill>
                <a:latin typeface="Arial" panose="020B0604020202020204" pitchFamily="34" charset="0"/>
                <a:ea typeface="Arial" panose="020B0604020202020204" pitchFamily="34" charset="0"/>
              </a:rPr>
              <a:t>Mechanical equipment marking incorrect!</a:t>
            </a:r>
          </a:p>
          <a:p>
            <a:pPr defTabSz="554492"/>
            <a:endParaRPr lang="en-GB" sz="1455" dirty="0">
              <a:solidFill>
                <a:srgbClr val="00A3DB"/>
              </a:solidFill>
              <a:latin typeface="Calibri"/>
            </a:endParaRPr>
          </a:p>
        </p:txBody>
      </p:sp>
      <p:pic>
        <p:nvPicPr>
          <p:cNvPr id="8" name="Picture 7">
            <a:extLst>
              <a:ext uri="{FF2B5EF4-FFF2-40B4-BE49-F238E27FC236}">
                <a16:creationId xmlns:a16="http://schemas.microsoft.com/office/drawing/2014/main" id="{93867798-0983-45C1-9F41-A470B6AAF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9" name="Rectangle 8">
            <a:extLst>
              <a:ext uri="{FF2B5EF4-FFF2-40B4-BE49-F238E27FC236}">
                <a16:creationId xmlns:a16="http://schemas.microsoft.com/office/drawing/2014/main" id="{CFCAB368-EDEA-438E-B9E7-1D9FA89632B1}"/>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sp>
        <p:nvSpPr>
          <p:cNvPr id="3" name="TextBox 2">
            <a:extLst>
              <a:ext uri="{FF2B5EF4-FFF2-40B4-BE49-F238E27FC236}">
                <a16:creationId xmlns:a16="http://schemas.microsoft.com/office/drawing/2014/main" id="{0AF456C7-8CB0-4E4B-9AF7-29AED8E423DE}"/>
              </a:ext>
            </a:extLst>
          </p:cNvPr>
          <p:cNvSpPr txBox="1"/>
          <p:nvPr/>
        </p:nvSpPr>
        <p:spPr>
          <a:xfrm>
            <a:off x="2883468" y="1577779"/>
            <a:ext cx="1552904"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4" name="TextBox 3">
            <a:extLst>
              <a:ext uri="{FF2B5EF4-FFF2-40B4-BE49-F238E27FC236}">
                <a16:creationId xmlns:a16="http://schemas.microsoft.com/office/drawing/2014/main" id="{765048CF-AC14-4922-B230-6B5A8A880D58}"/>
              </a:ext>
            </a:extLst>
          </p:cNvPr>
          <p:cNvSpPr txBox="1"/>
          <p:nvPr/>
        </p:nvSpPr>
        <p:spPr>
          <a:xfrm>
            <a:off x="3924519" y="2112105"/>
            <a:ext cx="792084"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2" name="TextBox 1">
            <a:extLst>
              <a:ext uri="{FF2B5EF4-FFF2-40B4-BE49-F238E27FC236}">
                <a16:creationId xmlns:a16="http://schemas.microsoft.com/office/drawing/2014/main" id="{8EB722C0-DCDE-4594-BA36-63FEC32FDE10}"/>
              </a:ext>
            </a:extLst>
          </p:cNvPr>
          <p:cNvSpPr txBox="1"/>
          <p:nvPr/>
        </p:nvSpPr>
        <p:spPr>
          <a:xfrm>
            <a:off x="4150208" y="280775"/>
            <a:ext cx="1297575"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5" name="TextBox 14">
            <a:extLst>
              <a:ext uri="{FF2B5EF4-FFF2-40B4-BE49-F238E27FC236}">
                <a16:creationId xmlns:a16="http://schemas.microsoft.com/office/drawing/2014/main" id="{27CE057D-8B65-4D60-A726-5C42847A4A42}"/>
              </a:ext>
            </a:extLst>
          </p:cNvPr>
          <p:cNvSpPr txBox="1"/>
          <p:nvPr/>
        </p:nvSpPr>
        <p:spPr>
          <a:xfrm>
            <a:off x="2460082" y="5738275"/>
            <a:ext cx="2753039"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7" name="TextBox 16">
            <a:extLst>
              <a:ext uri="{FF2B5EF4-FFF2-40B4-BE49-F238E27FC236}">
                <a16:creationId xmlns:a16="http://schemas.microsoft.com/office/drawing/2014/main" id="{47EDFB3E-4119-4EB3-96AD-5A57859F836E}"/>
              </a:ext>
            </a:extLst>
          </p:cNvPr>
          <p:cNvSpPr txBox="1"/>
          <p:nvPr/>
        </p:nvSpPr>
        <p:spPr>
          <a:xfrm>
            <a:off x="3963661" y="1951593"/>
            <a:ext cx="1297575"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8" name="TextBox 17">
            <a:extLst>
              <a:ext uri="{FF2B5EF4-FFF2-40B4-BE49-F238E27FC236}">
                <a16:creationId xmlns:a16="http://schemas.microsoft.com/office/drawing/2014/main" id="{1F391A02-F129-4CB7-9383-9AC7F3EAE165}"/>
              </a:ext>
            </a:extLst>
          </p:cNvPr>
          <p:cNvSpPr txBox="1"/>
          <p:nvPr/>
        </p:nvSpPr>
        <p:spPr>
          <a:xfrm>
            <a:off x="3227120" y="4504502"/>
            <a:ext cx="1323981"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9" name="TextBox 18">
            <a:extLst>
              <a:ext uri="{FF2B5EF4-FFF2-40B4-BE49-F238E27FC236}">
                <a16:creationId xmlns:a16="http://schemas.microsoft.com/office/drawing/2014/main" id="{C029719A-691A-4B43-A14E-DBE1A3F74342}"/>
              </a:ext>
            </a:extLst>
          </p:cNvPr>
          <p:cNvSpPr txBox="1"/>
          <p:nvPr/>
        </p:nvSpPr>
        <p:spPr>
          <a:xfrm>
            <a:off x="2861366" y="5738275"/>
            <a:ext cx="1145824"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20" name="TextBox 19">
            <a:extLst>
              <a:ext uri="{FF2B5EF4-FFF2-40B4-BE49-F238E27FC236}">
                <a16:creationId xmlns:a16="http://schemas.microsoft.com/office/drawing/2014/main" id="{C7E323A5-762E-41DB-BBE9-3E51F9A83733}"/>
              </a:ext>
            </a:extLst>
          </p:cNvPr>
          <p:cNvSpPr txBox="1"/>
          <p:nvPr/>
        </p:nvSpPr>
        <p:spPr>
          <a:xfrm>
            <a:off x="799501" y="2902782"/>
            <a:ext cx="2249553"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21" name="TextBox 20">
            <a:extLst>
              <a:ext uri="{FF2B5EF4-FFF2-40B4-BE49-F238E27FC236}">
                <a16:creationId xmlns:a16="http://schemas.microsoft.com/office/drawing/2014/main" id="{AC3F1FE6-9F27-4942-8EE5-0B4A430477B9}"/>
              </a:ext>
            </a:extLst>
          </p:cNvPr>
          <p:cNvSpPr txBox="1"/>
          <p:nvPr/>
        </p:nvSpPr>
        <p:spPr>
          <a:xfrm>
            <a:off x="372641" y="6155812"/>
            <a:ext cx="1206682"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pic>
        <p:nvPicPr>
          <p:cNvPr id="6" name="Picture 5">
            <a:extLst>
              <a:ext uri="{FF2B5EF4-FFF2-40B4-BE49-F238E27FC236}">
                <a16:creationId xmlns:a16="http://schemas.microsoft.com/office/drawing/2014/main" id="{7E4D204A-48D2-4597-B80D-1A3BDB7A5A25}"/>
              </a:ext>
            </a:extLst>
          </p:cNvPr>
          <p:cNvPicPr>
            <a:picLocks noChangeAspect="1"/>
          </p:cNvPicPr>
          <p:nvPr/>
        </p:nvPicPr>
        <p:blipFill>
          <a:blip r:embed="rId3"/>
          <a:stretch>
            <a:fillRect/>
          </a:stretch>
        </p:blipFill>
        <p:spPr>
          <a:xfrm>
            <a:off x="34712" y="198978"/>
            <a:ext cx="5209684" cy="7087699"/>
          </a:xfrm>
          <a:prstGeom prst="rect">
            <a:avLst/>
          </a:prstGeom>
        </p:spPr>
      </p:pic>
      <p:sp>
        <p:nvSpPr>
          <p:cNvPr id="22" name="Rectangle 21">
            <a:extLst>
              <a:ext uri="{FF2B5EF4-FFF2-40B4-BE49-F238E27FC236}">
                <a16:creationId xmlns:a16="http://schemas.microsoft.com/office/drawing/2014/main" id="{AE0902C6-566A-4458-8690-48E4B56FBCB4}"/>
              </a:ext>
            </a:extLst>
          </p:cNvPr>
          <p:cNvSpPr/>
          <p:nvPr/>
        </p:nvSpPr>
        <p:spPr>
          <a:xfrm>
            <a:off x="2774153" y="5482111"/>
            <a:ext cx="988906" cy="2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23" name="Rectangle 22">
            <a:extLst>
              <a:ext uri="{FF2B5EF4-FFF2-40B4-BE49-F238E27FC236}">
                <a16:creationId xmlns:a16="http://schemas.microsoft.com/office/drawing/2014/main" id="{BC662F59-90F4-4127-B2CF-95869D3ABBF2}"/>
              </a:ext>
            </a:extLst>
          </p:cNvPr>
          <p:cNvSpPr/>
          <p:nvPr/>
        </p:nvSpPr>
        <p:spPr>
          <a:xfrm>
            <a:off x="3313927" y="4344436"/>
            <a:ext cx="693264" cy="28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24" name="Rectangle 23">
            <a:extLst>
              <a:ext uri="{FF2B5EF4-FFF2-40B4-BE49-F238E27FC236}">
                <a16:creationId xmlns:a16="http://schemas.microsoft.com/office/drawing/2014/main" id="{6119A2B5-076A-4597-AA9C-02FE383BEBAA}"/>
              </a:ext>
            </a:extLst>
          </p:cNvPr>
          <p:cNvSpPr/>
          <p:nvPr/>
        </p:nvSpPr>
        <p:spPr>
          <a:xfrm flipV="1">
            <a:off x="1309716" y="6339309"/>
            <a:ext cx="607536" cy="2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25" name="TextBox 24">
            <a:extLst>
              <a:ext uri="{FF2B5EF4-FFF2-40B4-BE49-F238E27FC236}">
                <a16:creationId xmlns:a16="http://schemas.microsoft.com/office/drawing/2014/main" id="{824F2D2F-1724-4776-9161-2B937C401AE7}"/>
              </a:ext>
            </a:extLst>
          </p:cNvPr>
          <p:cNvSpPr txBox="1"/>
          <p:nvPr/>
        </p:nvSpPr>
        <p:spPr>
          <a:xfrm>
            <a:off x="5774326" y="3690704"/>
            <a:ext cx="5118987" cy="465640"/>
          </a:xfrm>
          <a:prstGeom prst="rect">
            <a:avLst/>
          </a:prstGeom>
          <a:solidFill>
            <a:srgbClr val="00A3DB"/>
          </a:solidFill>
        </p:spPr>
        <p:txBody>
          <a:bodyPr wrap="square">
            <a:spAutoFit/>
          </a:bodyPr>
          <a:lstStyle/>
          <a:p>
            <a:pPr marL="346558" indent="-346558" defTabSz="554492">
              <a:buFont typeface="Arial" panose="020B0604020202020204" pitchFamily="34" charset="0"/>
              <a:buChar char="•"/>
            </a:pPr>
            <a:r>
              <a:rPr lang="en-US" sz="2426" dirty="0">
                <a:solidFill>
                  <a:srgbClr val="002060"/>
                </a:solidFill>
                <a:latin typeface="Arial" panose="020B0604020202020204" pitchFamily="34" charset="0"/>
                <a:ea typeface="Arial" panose="020B0604020202020204" pitchFamily="34" charset="0"/>
              </a:rPr>
              <a:t>Let’s ask the NB</a:t>
            </a:r>
          </a:p>
        </p:txBody>
      </p:sp>
    </p:spTree>
    <p:extLst>
      <p:ext uri="{BB962C8B-B14F-4D97-AF65-F5344CB8AC3E}">
        <p14:creationId xmlns:p14="http://schemas.microsoft.com/office/powerpoint/2010/main" val="2710758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wipe(left)">
                                      <p:cBhvr>
                                        <p:cTn id="20" dur="500"/>
                                        <p:tgtEl>
                                          <p:spTgt spid="16">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left)">
                                      <p:cBhvr>
                                        <p:cTn id="28" dur="500"/>
                                        <p:tgtEl>
                                          <p:spTgt spid="16">
                                            <p:txEl>
                                              <p:pRg st="3" end="3"/>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867798-0983-45C1-9F41-A470B6AAF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9" name="Rectangle 8">
            <a:extLst>
              <a:ext uri="{FF2B5EF4-FFF2-40B4-BE49-F238E27FC236}">
                <a16:creationId xmlns:a16="http://schemas.microsoft.com/office/drawing/2014/main" id="{CFCAB368-EDEA-438E-B9E7-1D9FA89632B1}"/>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3" name="Picture 2">
            <a:extLst>
              <a:ext uri="{FF2B5EF4-FFF2-40B4-BE49-F238E27FC236}">
                <a16:creationId xmlns:a16="http://schemas.microsoft.com/office/drawing/2014/main" id="{C4D80649-C4D9-40A0-8299-5FB8C032A147}"/>
              </a:ext>
            </a:extLst>
          </p:cNvPr>
          <p:cNvPicPr>
            <a:picLocks noChangeAspect="1"/>
          </p:cNvPicPr>
          <p:nvPr/>
        </p:nvPicPr>
        <p:blipFill>
          <a:blip r:embed="rId3"/>
          <a:stretch>
            <a:fillRect/>
          </a:stretch>
        </p:blipFill>
        <p:spPr>
          <a:xfrm>
            <a:off x="83549" y="1176735"/>
            <a:ext cx="8235129" cy="5681265"/>
          </a:xfrm>
          <a:prstGeom prst="rect">
            <a:avLst/>
          </a:prstGeom>
        </p:spPr>
      </p:pic>
      <p:sp>
        <p:nvSpPr>
          <p:cNvPr id="6" name="Rectangle 5">
            <a:extLst>
              <a:ext uri="{FF2B5EF4-FFF2-40B4-BE49-F238E27FC236}">
                <a16:creationId xmlns:a16="http://schemas.microsoft.com/office/drawing/2014/main" id="{90DB0AAE-BC72-4BDB-A22E-295D51396F16}"/>
              </a:ext>
            </a:extLst>
          </p:cNvPr>
          <p:cNvSpPr/>
          <p:nvPr/>
        </p:nvSpPr>
        <p:spPr>
          <a:xfrm flipV="1">
            <a:off x="267011" y="2155586"/>
            <a:ext cx="4880693" cy="27724"/>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prstClr val="white"/>
              </a:solidFill>
              <a:latin typeface="Calibri"/>
            </a:endParaRPr>
          </a:p>
        </p:txBody>
      </p:sp>
      <p:sp>
        <p:nvSpPr>
          <p:cNvPr id="11" name="TextBox 10">
            <a:extLst>
              <a:ext uri="{FF2B5EF4-FFF2-40B4-BE49-F238E27FC236}">
                <a16:creationId xmlns:a16="http://schemas.microsoft.com/office/drawing/2014/main" id="{5F2F2DB4-86F4-4899-A0F4-747CDCB01209}"/>
              </a:ext>
            </a:extLst>
          </p:cNvPr>
          <p:cNvSpPr txBox="1"/>
          <p:nvPr/>
        </p:nvSpPr>
        <p:spPr>
          <a:xfrm>
            <a:off x="5106754" y="3237922"/>
            <a:ext cx="4706219" cy="1324017"/>
          </a:xfrm>
          <a:prstGeom prst="rect">
            <a:avLst/>
          </a:prstGeom>
          <a:solidFill>
            <a:srgbClr val="002060"/>
          </a:solidFill>
        </p:spPr>
        <p:txBody>
          <a:bodyPr wrap="square">
            <a:spAutoFit/>
          </a:bodyPr>
          <a:lstStyle/>
          <a:p>
            <a:pPr marL="346558" indent="-346558" defTabSz="554492">
              <a:buFont typeface="Arial" panose="020B0604020202020204" pitchFamily="34" charset="0"/>
              <a:buChar char="•"/>
            </a:pPr>
            <a:r>
              <a:rPr lang="en-GB" sz="2668" b="1" dirty="0">
                <a:solidFill>
                  <a:srgbClr val="00A3DB"/>
                </a:solidFill>
                <a:latin typeface="Arial" panose="020B0604020202020204" pitchFamily="34" charset="0"/>
                <a:cs typeface="Arial" panose="020B0604020202020204" pitchFamily="34" charset="0"/>
              </a:rPr>
              <a:t>How can the mechanical standard for fans be assessed electrically?</a:t>
            </a:r>
            <a:endParaRPr lang="en-GB" sz="2668"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D857E11-7C91-45DD-B5BE-9D18CB8846A6}"/>
              </a:ext>
            </a:extLst>
          </p:cNvPr>
          <p:cNvSpPr txBox="1"/>
          <p:nvPr/>
        </p:nvSpPr>
        <p:spPr>
          <a:xfrm>
            <a:off x="267011" y="3362313"/>
            <a:ext cx="2804455"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2" name="TextBox 11">
            <a:extLst>
              <a:ext uri="{FF2B5EF4-FFF2-40B4-BE49-F238E27FC236}">
                <a16:creationId xmlns:a16="http://schemas.microsoft.com/office/drawing/2014/main" id="{A3B4D423-130C-4475-87CF-8D491FF03DD4}"/>
              </a:ext>
            </a:extLst>
          </p:cNvPr>
          <p:cNvSpPr txBox="1"/>
          <p:nvPr/>
        </p:nvSpPr>
        <p:spPr>
          <a:xfrm>
            <a:off x="83549" y="6075608"/>
            <a:ext cx="4588649"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13" name="TextBox 12">
            <a:extLst>
              <a:ext uri="{FF2B5EF4-FFF2-40B4-BE49-F238E27FC236}">
                <a16:creationId xmlns:a16="http://schemas.microsoft.com/office/drawing/2014/main" id="{3D7D3F59-A8AE-46F4-8543-14B28FD9DD5E}"/>
              </a:ext>
            </a:extLst>
          </p:cNvPr>
          <p:cNvSpPr txBox="1"/>
          <p:nvPr/>
        </p:nvSpPr>
        <p:spPr>
          <a:xfrm>
            <a:off x="5106754" y="4525710"/>
            <a:ext cx="4706219" cy="1734577"/>
          </a:xfrm>
          <a:prstGeom prst="rect">
            <a:avLst/>
          </a:prstGeom>
          <a:solidFill>
            <a:srgbClr val="00A3DB"/>
          </a:solidFill>
        </p:spPr>
        <p:txBody>
          <a:bodyPr wrap="square">
            <a:spAutoFit/>
          </a:bodyPr>
          <a:lstStyle/>
          <a:p>
            <a:pPr marL="346558" indent="-346558" defTabSz="554492">
              <a:buFont typeface="Arial" panose="020B0604020202020204" pitchFamily="34" charset="0"/>
              <a:buChar char="•"/>
            </a:pPr>
            <a:r>
              <a:rPr lang="en-GB" sz="2668" b="1" dirty="0">
                <a:solidFill>
                  <a:srgbClr val="002060"/>
                </a:solidFill>
                <a:latin typeface="Arial" panose="020B0604020202020204" pitchFamily="34" charset="0"/>
                <a:cs typeface="Arial" panose="020B0604020202020204" pitchFamily="34" charset="0"/>
              </a:rPr>
              <a:t>NB are commercial organisations.</a:t>
            </a:r>
          </a:p>
          <a:p>
            <a:pPr marL="346558" indent="-346558" defTabSz="554492">
              <a:buFont typeface="Arial" panose="020B0604020202020204" pitchFamily="34" charset="0"/>
              <a:buChar char="•"/>
            </a:pPr>
            <a:r>
              <a:rPr lang="en-GB" sz="2668" b="1" dirty="0">
                <a:solidFill>
                  <a:srgbClr val="002060"/>
                </a:solidFill>
                <a:latin typeface="Arial" panose="020B0604020202020204" pitchFamily="34" charset="0"/>
                <a:cs typeface="Arial" panose="020B0604020202020204" pitchFamily="34" charset="0"/>
              </a:rPr>
              <a:t>They will only do what you ask them to do</a:t>
            </a:r>
          </a:p>
        </p:txBody>
      </p:sp>
      <p:sp>
        <p:nvSpPr>
          <p:cNvPr id="10" name="TextBox 9">
            <a:extLst>
              <a:ext uri="{FF2B5EF4-FFF2-40B4-BE49-F238E27FC236}">
                <a16:creationId xmlns:a16="http://schemas.microsoft.com/office/drawing/2014/main" id="{62EB2558-10F3-4223-A315-4F4A6DA62B84}"/>
              </a:ext>
            </a:extLst>
          </p:cNvPr>
          <p:cNvSpPr txBox="1"/>
          <p:nvPr/>
        </p:nvSpPr>
        <p:spPr>
          <a:xfrm>
            <a:off x="2923183" y="99394"/>
            <a:ext cx="6345634" cy="1324017"/>
          </a:xfrm>
          <a:prstGeom prst="rect">
            <a:avLst/>
          </a:prstGeom>
          <a:noFill/>
        </p:spPr>
        <p:txBody>
          <a:bodyPr wrap="square">
            <a:spAutoFit/>
          </a:bodyPr>
          <a:lstStyle/>
          <a:p>
            <a:pPr algn="ctr" defTabSz="554492"/>
            <a:r>
              <a:rPr lang="en-GB" sz="2668" b="1" dirty="0">
                <a:solidFill>
                  <a:srgbClr val="00A3DB"/>
                </a:solidFill>
                <a:latin typeface="Arial" panose="020B0604020202020204" pitchFamily="34" charset="0"/>
                <a:cs typeface="Arial" panose="020B0604020202020204" pitchFamily="34" charset="0"/>
              </a:rPr>
              <a:t>Notified bodies </a:t>
            </a:r>
          </a:p>
          <a:p>
            <a:pPr algn="ctr" defTabSz="554492"/>
            <a:r>
              <a:rPr lang="en-GB" sz="2668" b="1" dirty="0">
                <a:solidFill>
                  <a:srgbClr val="00A3DB"/>
                </a:solidFill>
                <a:latin typeface="Arial" panose="020B0604020202020204" pitchFamily="34" charset="0"/>
                <a:cs typeface="Arial" panose="020B0604020202020204" pitchFamily="34" charset="0"/>
              </a:rPr>
              <a:t>They don’t know what they don’t know</a:t>
            </a:r>
          </a:p>
        </p:txBody>
      </p:sp>
    </p:spTree>
    <p:extLst>
      <p:ext uri="{BB962C8B-B14F-4D97-AF65-F5344CB8AC3E}">
        <p14:creationId xmlns:p14="http://schemas.microsoft.com/office/powerpoint/2010/main" val="2703682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3NozbBWBKbayERHeU.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F9F1ED-2C7A-4F23-BF6A-6887F4061E9E}"/>
              </a:ext>
            </a:extLst>
          </p:cNvPr>
          <p:cNvSpPr txBox="1"/>
          <p:nvPr/>
        </p:nvSpPr>
        <p:spPr>
          <a:xfrm>
            <a:off x="7412756" y="864825"/>
            <a:ext cx="4010833" cy="4403450"/>
          </a:xfrm>
          <a:prstGeom prst="rect">
            <a:avLst/>
          </a:prstGeom>
          <a:solidFill>
            <a:srgbClr val="002060"/>
          </a:solidFill>
        </p:spPr>
        <p:txBody>
          <a:bodyPr wrap="square" rtlCol="0">
            <a:spAutoFit/>
          </a:bodyPr>
          <a:lstStyle/>
          <a:p>
            <a:pPr algn="ctr" defTabSz="554492"/>
            <a:r>
              <a:rPr lang="en-GB" sz="4002"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last 2 years we have had an 8% increase in deaths in hazardous areas</a:t>
            </a:r>
          </a:p>
        </p:txBody>
      </p:sp>
      <p:pic>
        <p:nvPicPr>
          <p:cNvPr id="7" name="syb0ny">
            <a:hlinkClick r:id="" action="ppaction://media"/>
            <a:extLst>
              <a:ext uri="{FF2B5EF4-FFF2-40B4-BE49-F238E27FC236}">
                <a16:creationId xmlns:a16="http://schemas.microsoft.com/office/drawing/2014/main" id="{11DDC66A-904A-43C9-B34B-AC5D40A4E4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 y="0"/>
            <a:ext cx="6858000" cy="6858000"/>
          </a:xfrm>
          <a:prstGeom prst="rect">
            <a:avLst/>
          </a:prstGeom>
        </p:spPr>
      </p:pic>
    </p:spTree>
    <p:extLst>
      <p:ext uri="{BB962C8B-B14F-4D97-AF65-F5344CB8AC3E}">
        <p14:creationId xmlns:p14="http://schemas.microsoft.com/office/powerpoint/2010/main" val="247135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4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97A9C-0C88-4506-B86E-3EA51F8B3545}"/>
              </a:ext>
            </a:extLst>
          </p:cNvPr>
          <p:cNvSpPr txBox="1"/>
          <p:nvPr/>
        </p:nvSpPr>
        <p:spPr>
          <a:xfrm>
            <a:off x="169086" y="2005035"/>
            <a:ext cx="5316875" cy="4214680"/>
          </a:xfrm>
          <a:prstGeom prst="rect">
            <a:avLst/>
          </a:prstGeom>
          <a:solidFill>
            <a:srgbClr val="002060"/>
          </a:solidFill>
        </p:spPr>
        <p:txBody>
          <a:bodyPr wrap="square">
            <a:spAutoFit/>
          </a:bodyPr>
          <a:lstStyle/>
          <a:p>
            <a:pPr marL="41202" indent="-258763" algn="ctr" defTabSz="554492">
              <a:spcBef>
                <a:spcPts val="540"/>
              </a:spcBef>
            </a:pPr>
            <a:r>
              <a:rPr lang="en-US" sz="1940" b="1" kern="0" dirty="0">
                <a:solidFill>
                  <a:srgbClr val="00A3DB"/>
                </a:solidFill>
                <a:latin typeface="Book Antiqua" panose="02040602050305030304" pitchFamily="18" charset="0"/>
                <a:ea typeface="Book Antiqua" panose="02040602050305030304" pitchFamily="18" charset="0"/>
                <a:cs typeface="Book Antiqua" panose="02040602050305030304" pitchFamily="18" charset="0"/>
              </a:rPr>
              <a:t>What is a manufacturer's declaration of conformity?</a:t>
            </a:r>
            <a:endParaRPr lang="en-GB" sz="1940" b="1" kern="0" dirty="0">
              <a:solidFill>
                <a:srgbClr val="00A3DB"/>
              </a:solidFill>
              <a:latin typeface="Book Antiqua" panose="02040602050305030304" pitchFamily="18" charset="0"/>
              <a:ea typeface="Book Antiqua" panose="02040602050305030304" pitchFamily="18" charset="0"/>
              <a:cs typeface="Book Antiqua" panose="02040602050305030304" pitchFamily="18" charset="0"/>
            </a:endParaRPr>
          </a:p>
          <a:p>
            <a:pPr algn="ctr" defTabSz="554492">
              <a:spcBef>
                <a:spcPts val="24"/>
              </a:spcBef>
            </a:pPr>
            <a:r>
              <a:rPr lang="en-US" sz="1940" b="1" dirty="0">
                <a:solidFill>
                  <a:prstClr val="black"/>
                </a:solidFill>
                <a:latin typeface="Book Antiqua" panose="02040602050305030304" pitchFamily="18" charset="0"/>
                <a:ea typeface="PMingLiU" panose="02020500000000000000" pitchFamily="18" charset="-120"/>
                <a:cs typeface="PMingLiU" panose="02020500000000000000" pitchFamily="18" charset="-120"/>
              </a:rPr>
              <a:t> </a:t>
            </a:r>
            <a:endParaRPr lang="en-GB" sz="1940" dirty="0">
              <a:solidFill>
                <a:prstClr val="black"/>
              </a:solidFill>
              <a:latin typeface="PMingLiU" panose="02020500000000000000" pitchFamily="18" charset="-120"/>
              <a:ea typeface="PMingLiU" panose="02020500000000000000" pitchFamily="18" charset="-120"/>
              <a:cs typeface="PMingLiU" panose="02020500000000000000" pitchFamily="18" charset="-120"/>
            </a:endParaRPr>
          </a:p>
          <a:p>
            <a:pPr marL="41202" marR="47748" algn="just" defTabSz="554492">
              <a:lnSpc>
                <a:spcPct val="95000"/>
              </a:lnSpc>
            </a:pP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 EU declaration of conformity (EU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DoC</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 is a document in which the manufacturer, or his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authorised</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 representative within</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European</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Economic</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Area</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(EEA),</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indicates</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that</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3"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product</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meets</a:t>
            </a:r>
            <a:r>
              <a:rPr lang="en-US" sz="1698" spc="-9"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all</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3"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necessary</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requirements</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of</a:t>
            </a:r>
            <a:r>
              <a:rPr lang="en-US" sz="1698" spc="3"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Union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harmonisation</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 legislation applicable to the specific product</a:t>
            </a:r>
            <a:r>
              <a:rPr lang="en-US" sz="1698" b="1"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 EU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DoC</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 shall also contain the name and address of the manufacturer</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along</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with</a:t>
            </a:r>
            <a:r>
              <a:rPr lang="en-US" sz="1698" spc="-9"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information</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about</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product,</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such</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as</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brand</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and</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serial</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number.</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EU</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DoC</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must</a:t>
            </a:r>
            <a:r>
              <a:rPr lang="en-US" sz="1698" spc="-1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be signed</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by</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an</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individual</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working</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for</a:t>
            </a:r>
            <a:r>
              <a:rPr lang="en-US" sz="1698" spc="-6"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manufacturer</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or</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his</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err="1">
                <a:solidFill>
                  <a:srgbClr val="00A3DB"/>
                </a:solidFill>
                <a:latin typeface="Cambria" panose="02040503050406030204" pitchFamily="18" charset="0"/>
                <a:ea typeface="PMingLiU" panose="02020500000000000000" pitchFamily="18" charset="-120"/>
                <a:cs typeface="PMingLiU" panose="02020500000000000000" pitchFamily="18" charset="-120"/>
              </a:rPr>
              <a:t>authorised</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representative,</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and</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the</a:t>
            </a:r>
            <a:r>
              <a:rPr lang="en-US" sz="1698" spc="-15"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employee's</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function</a:t>
            </a:r>
            <a:r>
              <a:rPr lang="en-US" sz="1698" spc="-18"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shall also be</a:t>
            </a:r>
            <a:r>
              <a:rPr lang="en-US" sz="1698" spc="-42" dirty="0">
                <a:solidFill>
                  <a:srgbClr val="00A3DB"/>
                </a:solidFill>
                <a:latin typeface="Cambria" panose="02040503050406030204" pitchFamily="18" charset="0"/>
                <a:ea typeface="PMingLiU" panose="02020500000000000000" pitchFamily="18" charset="-120"/>
                <a:cs typeface="PMingLiU" panose="02020500000000000000" pitchFamily="18" charset="-120"/>
              </a:rPr>
              <a:t> </a:t>
            </a:r>
            <a:r>
              <a:rPr lang="en-US" sz="1698" dirty="0">
                <a:solidFill>
                  <a:srgbClr val="00A3DB"/>
                </a:solidFill>
                <a:latin typeface="Cambria" panose="02040503050406030204" pitchFamily="18" charset="0"/>
                <a:ea typeface="PMingLiU" panose="02020500000000000000" pitchFamily="18" charset="-120"/>
                <a:cs typeface="PMingLiU" panose="02020500000000000000" pitchFamily="18" charset="-120"/>
              </a:rPr>
              <a:t>indicated.</a:t>
            </a:r>
            <a:endParaRPr lang="en-GB" sz="1698" dirty="0">
              <a:solidFill>
                <a:srgbClr val="00A3DB"/>
              </a:solidFill>
              <a:latin typeface="PMingLiU" panose="02020500000000000000" pitchFamily="18" charset="-120"/>
              <a:ea typeface="PMingLiU" panose="02020500000000000000" pitchFamily="18" charset="-120"/>
              <a:cs typeface="PMingLiU" panose="02020500000000000000" pitchFamily="18" charset="-120"/>
            </a:endParaRPr>
          </a:p>
        </p:txBody>
      </p:sp>
      <p:sp>
        <p:nvSpPr>
          <p:cNvPr id="5" name="TextBox 4">
            <a:extLst>
              <a:ext uri="{FF2B5EF4-FFF2-40B4-BE49-F238E27FC236}">
                <a16:creationId xmlns:a16="http://schemas.microsoft.com/office/drawing/2014/main" id="{08C609E2-A8D6-4558-8B91-B430AA4A185B}"/>
              </a:ext>
            </a:extLst>
          </p:cNvPr>
          <p:cNvSpPr txBox="1"/>
          <p:nvPr/>
        </p:nvSpPr>
        <p:spPr>
          <a:xfrm>
            <a:off x="3763231" y="80519"/>
            <a:ext cx="4665539" cy="2222083"/>
          </a:xfrm>
          <a:prstGeom prst="rect">
            <a:avLst/>
          </a:prstGeom>
          <a:noFill/>
        </p:spPr>
        <p:txBody>
          <a:bodyPr wrap="square">
            <a:spAutoFit/>
          </a:bodyPr>
          <a:lstStyle/>
          <a:p>
            <a:pPr marL="252987" marR="259533" algn="ctr" defTabSz="554492">
              <a:spcBef>
                <a:spcPts val="334"/>
              </a:spcBef>
            </a:pPr>
            <a:r>
              <a:rPr lang="en-US" sz="2668" b="1" dirty="0">
                <a:solidFill>
                  <a:prstClr val="black"/>
                </a:solidFill>
                <a:latin typeface="Book Antiqua" panose="02040602050305030304" pitchFamily="18" charset="0"/>
                <a:ea typeface="PMingLiU" panose="02020500000000000000" pitchFamily="18" charset="-120"/>
                <a:cs typeface="PMingLiU" panose="02020500000000000000" pitchFamily="18" charset="-120"/>
              </a:rPr>
              <a:t>The ‘Blue Guide’ on the implementation of EU products rules 2016</a:t>
            </a:r>
          </a:p>
          <a:p>
            <a:pPr marL="252987" marR="259533" algn="ctr" defTabSz="554492">
              <a:spcBef>
                <a:spcPts val="334"/>
              </a:spcBef>
            </a:pPr>
            <a:r>
              <a:rPr lang="en-US" sz="2668" b="1" dirty="0">
                <a:solidFill>
                  <a:prstClr val="black"/>
                </a:solidFill>
                <a:latin typeface="PMingLiU" panose="02020500000000000000" pitchFamily="18" charset="-120"/>
                <a:ea typeface="PMingLiU" panose="02020500000000000000" pitchFamily="18" charset="-120"/>
                <a:cs typeface="PMingLiU" panose="02020500000000000000" pitchFamily="18" charset="-120"/>
              </a:rPr>
              <a:t>(2016/C 272/01)</a:t>
            </a:r>
            <a:endParaRPr lang="en-GB" sz="2668" b="1" dirty="0">
              <a:solidFill>
                <a:prstClr val="black"/>
              </a:solidFill>
              <a:latin typeface="PMingLiU" panose="02020500000000000000" pitchFamily="18" charset="-120"/>
              <a:ea typeface="PMingLiU" panose="02020500000000000000" pitchFamily="18" charset="-120"/>
              <a:cs typeface="PMingLiU" panose="02020500000000000000" pitchFamily="18" charset="-120"/>
            </a:endParaRPr>
          </a:p>
          <a:p>
            <a:pPr marL="252987" marR="259533" algn="ctr" defTabSz="554492">
              <a:spcBef>
                <a:spcPts val="334"/>
              </a:spcBef>
            </a:pPr>
            <a:endParaRPr lang="en-GB" sz="2668" u="sng" dirty="0">
              <a:solidFill>
                <a:prstClr val="black"/>
              </a:solidFill>
              <a:latin typeface="PMingLiU" panose="02020500000000000000" pitchFamily="18" charset="-120"/>
              <a:ea typeface="PMingLiU" panose="02020500000000000000" pitchFamily="18" charset="-120"/>
              <a:cs typeface="PMingLiU" panose="02020500000000000000" pitchFamily="18" charset="-120"/>
            </a:endParaRPr>
          </a:p>
        </p:txBody>
      </p:sp>
      <p:sp>
        <p:nvSpPr>
          <p:cNvPr id="7" name="TextBox 6">
            <a:extLst>
              <a:ext uri="{FF2B5EF4-FFF2-40B4-BE49-F238E27FC236}">
                <a16:creationId xmlns:a16="http://schemas.microsoft.com/office/drawing/2014/main" id="{C7F4F09D-13BC-4D71-B861-C011E4CADB7E}"/>
              </a:ext>
            </a:extLst>
          </p:cNvPr>
          <p:cNvSpPr txBox="1"/>
          <p:nvPr/>
        </p:nvSpPr>
        <p:spPr>
          <a:xfrm>
            <a:off x="5485961" y="2005034"/>
            <a:ext cx="5178555" cy="3965253"/>
          </a:xfrm>
          <a:prstGeom prst="rect">
            <a:avLst/>
          </a:prstGeom>
          <a:solidFill>
            <a:srgbClr val="00A3DB"/>
          </a:solidFill>
        </p:spPr>
        <p:txBody>
          <a:bodyPr wrap="square">
            <a:spAutoFit/>
          </a:bodyPr>
          <a:lstStyle/>
          <a:p>
            <a:pPr marL="318448" marR="47748" indent="-277246" defTabSz="554492">
              <a:lnSpc>
                <a:spcPct val="95000"/>
              </a:lnSpc>
              <a:buFont typeface="Arial" panose="020B0604020202020204" pitchFamily="34" charset="0"/>
              <a:buChar char="•"/>
            </a:pP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Indicates</a:t>
            </a:r>
            <a:r>
              <a:rPr lang="en-US" sz="1940" b="1" spc="-12"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that</a:t>
            </a:r>
            <a:r>
              <a:rPr lang="en-US" sz="1940" b="1"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the</a:t>
            </a:r>
            <a:r>
              <a:rPr lang="en-US" sz="1940" b="1" spc="-3"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product</a:t>
            </a:r>
            <a:r>
              <a:rPr lang="en-US" sz="1940" b="1"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meets</a:t>
            </a:r>
            <a:r>
              <a:rPr lang="en-US" sz="1940" b="1" spc="-9"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rPr>
              <a:t>all</a:t>
            </a:r>
            <a:r>
              <a:rPr lang="en-US" sz="1940" b="1" u="sng"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rPr>
              <a:t>the</a:t>
            </a:r>
            <a:r>
              <a:rPr lang="en-US" sz="1940" b="1" u="sng" spc="-3"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rPr>
              <a:t>necessary</a:t>
            </a:r>
            <a:r>
              <a:rPr lang="en-US" sz="1940" b="1" u="sng"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rPr>
              <a:t>requirements</a:t>
            </a:r>
            <a:r>
              <a:rPr lang="en-US" sz="1940" b="1" u="sng"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of</a:t>
            </a:r>
            <a:r>
              <a:rPr lang="en-US" sz="1940" b="1" spc="3"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the</a:t>
            </a:r>
            <a:r>
              <a:rPr lang="en-US" sz="1940" b="1" spc="-6" dirty="0">
                <a:solidFill>
                  <a:srgbClr val="002060"/>
                </a:solidFill>
                <a:latin typeface="Arial" panose="020B0604020202020204" pitchFamily="34" charset="0"/>
                <a:ea typeface="PMingLiU" panose="02020500000000000000" pitchFamily="18" charset="-120"/>
                <a:cs typeface="Arial" panose="020B0604020202020204" pitchFamily="34" charset="0"/>
              </a:rPr>
              <a:t> </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Union </a:t>
            </a:r>
            <a:r>
              <a:rPr lang="en-US" sz="1940" b="1" dirty="0" err="1">
                <a:solidFill>
                  <a:srgbClr val="002060"/>
                </a:solidFill>
                <a:latin typeface="Arial" panose="020B0604020202020204" pitchFamily="34" charset="0"/>
                <a:ea typeface="PMingLiU" panose="02020500000000000000" pitchFamily="18" charset="-120"/>
                <a:cs typeface="Arial" panose="020B0604020202020204" pitchFamily="34" charset="0"/>
              </a:rPr>
              <a:t>harmonisation</a:t>
            </a:r>
            <a:r>
              <a:rPr lang="en-US" sz="1940" b="1" dirty="0">
                <a:solidFill>
                  <a:srgbClr val="002060"/>
                </a:solidFill>
                <a:latin typeface="Arial" panose="020B0604020202020204" pitchFamily="34" charset="0"/>
                <a:ea typeface="PMingLiU" panose="02020500000000000000" pitchFamily="18" charset="-120"/>
                <a:cs typeface="Arial" panose="020B0604020202020204" pitchFamily="34" charset="0"/>
              </a:rPr>
              <a:t> legislation applicable to the specific product</a:t>
            </a:r>
            <a:endParaRPr lang="en-GB" sz="1940" b="1" dirty="0">
              <a:solidFill>
                <a:srgbClr val="002060"/>
              </a:solidFill>
              <a:latin typeface="Arial" panose="020B0604020202020204" pitchFamily="34" charset="0"/>
              <a:cs typeface="Arial" panose="020B0604020202020204" pitchFamily="34" charset="0"/>
            </a:endParaRPr>
          </a:p>
          <a:p>
            <a:pPr marL="41202" marR="47748" defTabSz="554492">
              <a:lnSpc>
                <a:spcPct val="95000"/>
              </a:lnSpc>
            </a:pPr>
            <a:endPar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endParaRPr>
          </a:p>
          <a:p>
            <a:pPr marL="318448" marR="47748" indent="-277246" defTabSz="554492">
              <a:lnSpc>
                <a:spcPct val="95000"/>
              </a:lnSpc>
              <a:buFont typeface="Arial" panose="020B0604020202020204" pitchFamily="34" charset="0"/>
              <a:buChar char="•"/>
            </a:pPr>
            <a:r>
              <a:rPr lang="en-US" sz="1940" b="1" u="sng" dirty="0">
                <a:solidFill>
                  <a:srgbClr val="002060"/>
                </a:solidFill>
                <a:latin typeface="Arial" panose="020B0604020202020204" pitchFamily="34" charset="0"/>
                <a:ea typeface="PMingLiU" panose="02020500000000000000" pitchFamily="18" charset="-120"/>
                <a:cs typeface="Arial" panose="020B0604020202020204" pitchFamily="34" charset="0"/>
              </a:rPr>
              <a:t>Whether a Notified Body has been involved or not, the manufacturer must draw up and sign the declaration of conformity.</a:t>
            </a:r>
          </a:p>
          <a:p>
            <a:pPr marL="318448" marR="47748" indent="-277246" defTabSz="554492">
              <a:lnSpc>
                <a:spcPct val="95000"/>
              </a:lnSpc>
              <a:buFont typeface="Arial" panose="020B0604020202020204" pitchFamily="34" charset="0"/>
              <a:buChar char="•"/>
            </a:pPr>
            <a:endParaRPr lang="en-GB" sz="1940" b="1" dirty="0">
              <a:solidFill>
                <a:srgbClr val="002060"/>
              </a:solidFill>
              <a:latin typeface="Calibri"/>
            </a:endParaRPr>
          </a:p>
          <a:p>
            <a:pPr marL="318448" marR="47748" indent="-277246" defTabSz="554492">
              <a:lnSpc>
                <a:spcPct val="95000"/>
              </a:lnSpc>
              <a:buFont typeface="Arial" panose="020B0604020202020204" pitchFamily="34" charset="0"/>
              <a:buChar char="•"/>
            </a:pPr>
            <a:r>
              <a:rPr lang="en-GB" sz="1940" b="1" dirty="0">
                <a:solidFill>
                  <a:srgbClr val="002060"/>
                </a:solidFill>
                <a:latin typeface="Calibri"/>
              </a:rPr>
              <a:t>“It is the manufacturers responsibility to find out what standards their products should be  assessed to” </a:t>
            </a:r>
          </a:p>
          <a:p>
            <a:pPr marL="318448" marR="47748" indent="-277246" defTabSz="554492">
              <a:lnSpc>
                <a:spcPct val="95000"/>
              </a:lnSpc>
              <a:buFont typeface="Arial" panose="020B0604020202020204" pitchFamily="34" charset="0"/>
              <a:buChar char="•"/>
            </a:pPr>
            <a:endParaRPr lang="en-GB" sz="1273" b="1" dirty="0">
              <a:solidFill>
                <a:srgbClr val="002060"/>
              </a:solidFill>
              <a:latin typeface="Calibri"/>
            </a:endParaRPr>
          </a:p>
        </p:txBody>
      </p:sp>
      <p:pic>
        <p:nvPicPr>
          <p:cNvPr id="8" name="Picture 7">
            <a:extLst>
              <a:ext uri="{FF2B5EF4-FFF2-40B4-BE49-F238E27FC236}">
                <a16:creationId xmlns:a16="http://schemas.microsoft.com/office/drawing/2014/main" id="{98AB2939-A46C-4EBA-BDB5-808354C60F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0" name="Rectangle 9">
            <a:extLst>
              <a:ext uri="{FF2B5EF4-FFF2-40B4-BE49-F238E27FC236}">
                <a16:creationId xmlns:a16="http://schemas.microsoft.com/office/drawing/2014/main" id="{EC4D9789-FE9A-47BE-840E-D15BC035FF3A}"/>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spTree>
    <p:extLst>
      <p:ext uri="{BB962C8B-B14F-4D97-AF65-F5344CB8AC3E}">
        <p14:creationId xmlns:p14="http://schemas.microsoft.com/office/powerpoint/2010/main" val="295088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7" name="Picture 6">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pic>
        <p:nvPicPr>
          <p:cNvPr id="3" name="Picture 2">
            <a:extLst>
              <a:ext uri="{FF2B5EF4-FFF2-40B4-BE49-F238E27FC236}">
                <a16:creationId xmlns:a16="http://schemas.microsoft.com/office/drawing/2014/main" id="{2162608B-9B5E-4138-A6BD-0252EA2DFEFB}"/>
              </a:ext>
            </a:extLst>
          </p:cNvPr>
          <p:cNvPicPr>
            <a:picLocks noChangeAspect="1"/>
          </p:cNvPicPr>
          <p:nvPr/>
        </p:nvPicPr>
        <p:blipFill>
          <a:blip r:embed="rId3"/>
          <a:stretch>
            <a:fillRect/>
          </a:stretch>
        </p:blipFill>
        <p:spPr>
          <a:xfrm>
            <a:off x="6164821" y="418807"/>
            <a:ext cx="4512482" cy="6295640"/>
          </a:xfrm>
          <a:prstGeom prst="rect">
            <a:avLst/>
          </a:prstGeom>
        </p:spPr>
      </p:pic>
      <p:sp>
        <p:nvSpPr>
          <p:cNvPr id="5" name="TextBox 4">
            <a:extLst>
              <a:ext uri="{FF2B5EF4-FFF2-40B4-BE49-F238E27FC236}">
                <a16:creationId xmlns:a16="http://schemas.microsoft.com/office/drawing/2014/main" id="{38A08996-DE56-4786-9ADF-F4BFCA0E9984}"/>
              </a:ext>
            </a:extLst>
          </p:cNvPr>
          <p:cNvSpPr txBox="1"/>
          <p:nvPr/>
        </p:nvSpPr>
        <p:spPr>
          <a:xfrm>
            <a:off x="6096000" y="989583"/>
            <a:ext cx="712655"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sp>
        <p:nvSpPr>
          <p:cNvPr id="8" name="Rectangle 1">
            <a:extLst>
              <a:ext uri="{FF2B5EF4-FFF2-40B4-BE49-F238E27FC236}">
                <a16:creationId xmlns:a16="http://schemas.microsoft.com/office/drawing/2014/main" id="{87DB43C1-2471-43C7-8466-275F3770785F}"/>
              </a:ext>
            </a:extLst>
          </p:cNvPr>
          <p:cNvSpPr>
            <a:spLocks noChangeArrowheads="1"/>
          </p:cNvSpPr>
          <p:nvPr/>
        </p:nvSpPr>
        <p:spPr bwMode="auto">
          <a:xfrm>
            <a:off x="153184" y="1363857"/>
            <a:ext cx="5155476" cy="3969219"/>
          </a:xfrm>
          <a:prstGeom prst="rect">
            <a:avLst/>
          </a:prstGeom>
          <a:solidFill>
            <a:srgbClr val="002060"/>
          </a:solidFill>
          <a:ln>
            <a:noFill/>
          </a:ln>
          <a:effectLst/>
        </p:spPr>
        <p:txBody>
          <a:bodyPr vert="horz" wrap="square" lIns="0" tIns="19247" rIns="0" bIns="4811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54492"/>
            <a:br>
              <a:rPr lang="en-US" altLang="en-US" sz="546" dirty="0">
                <a:solidFill>
                  <a:srgbClr val="222222"/>
                </a:solidFill>
                <a:cs typeface="Arial" panose="020B0604020202020204" pitchFamily="34" charset="0"/>
              </a:rPr>
            </a:br>
            <a:endParaRPr lang="en-US" altLang="en-US" sz="788" dirty="0">
              <a:solidFill>
                <a:prstClr val="black"/>
              </a:solidFill>
              <a:cs typeface="Arial" panose="020B0604020202020204" pitchFamily="34" charset="0"/>
            </a:endParaRPr>
          </a:p>
          <a:p>
            <a:pPr marL="415869" indent="-415869" defTabSz="554492">
              <a:buFont typeface="Arial" panose="020B0604020202020204" pitchFamily="34" charset="0"/>
              <a:buChar char="•"/>
            </a:pPr>
            <a:r>
              <a:rPr lang="en-US" altLang="en-US" sz="3275" b="1" dirty="0">
                <a:solidFill>
                  <a:srgbClr val="00A3DB"/>
                </a:solidFill>
                <a:cs typeface="Arial" panose="020B0604020202020204" pitchFamily="34" charset="0"/>
              </a:rPr>
              <a:t>Unsafe “explosion proof” fan recalled after being found to be an ignition risk</a:t>
            </a:r>
          </a:p>
          <a:p>
            <a:pPr marL="415869" indent="-415869" defTabSz="554492">
              <a:buFont typeface="Arial" panose="020B0604020202020204" pitchFamily="34" charset="0"/>
              <a:buChar char="•"/>
            </a:pPr>
            <a:r>
              <a:rPr lang="en-GB" sz="3275" b="1" dirty="0">
                <a:solidFill>
                  <a:srgbClr val="00A3DB"/>
                </a:solidFill>
                <a:cs typeface="Arial" panose="020B0604020202020204" pitchFamily="34" charset="0"/>
              </a:rPr>
              <a:t>The distributor is currently recalling 1000 units</a:t>
            </a:r>
            <a:endParaRPr lang="en-US" altLang="en-US" sz="3275" b="1" dirty="0">
              <a:solidFill>
                <a:srgbClr val="00A3DB"/>
              </a:solidFill>
              <a:cs typeface="Arial" panose="020B0604020202020204" pitchFamily="34" charset="0"/>
            </a:endParaRPr>
          </a:p>
          <a:p>
            <a:pPr defTabSz="554492"/>
            <a:endParaRPr lang="en-US" altLang="en-US" sz="1092" dirty="0">
              <a:solidFill>
                <a:prstClr val="black"/>
              </a:solidFill>
              <a:cs typeface="Arial" panose="020B0604020202020204" pitchFamily="34" charset="0"/>
            </a:endParaRPr>
          </a:p>
        </p:txBody>
      </p:sp>
      <p:pic>
        <p:nvPicPr>
          <p:cNvPr id="11" name="Picture 10">
            <a:extLst>
              <a:ext uri="{FF2B5EF4-FFF2-40B4-BE49-F238E27FC236}">
                <a16:creationId xmlns:a16="http://schemas.microsoft.com/office/drawing/2014/main" id="{2F5EB7D8-8EC8-4BD7-8FB3-41D4175C1333}"/>
              </a:ext>
            </a:extLst>
          </p:cNvPr>
          <p:cNvPicPr>
            <a:picLocks noChangeAspect="1"/>
          </p:cNvPicPr>
          <p:nvPr/>
        </p:nvPicPr>
        <p:blipFill>
          <a:blip r:embed="rId4"/>
          <a:stretch>
            <a:fillRect/>
          </a:stretch>
        </p:blipFill>
        <p:spPr>
          <a:xfrm>
            <a:off x="6043110" y="1055371"/>
            <a:ext cx="4634193" cy="4878834"/>
          </a:xfrm>
          <a:prstGeom prst="rect">
            <a:avLst/>
          </a:prstGeom>
        </p:spPr>
      </p:pic>
      <p:sp>
        <p:nvSpPr>
          <p:cNvPr id="12" name="TextBox 11">
            <a:extLst>
              <a:ext uri="{FF2B5EF4-FFF2-40B4-BE49-F238E27FC236}">
                <a16:creationId xmlns:a16="http://schemas.microsoft.com/office/drawing/2014/main" id="{42D056EF-F58A-491E-BF51-155C062A2754}"/>
              </a:ext>
            </a:extLst>
          </p:cNvPr>
          <p:cNvSpPr txBox="1"/>
          <p:nvPr/>
        </p:nvSpPr>
        <p:spPr>
          <a:xfrm>
            <a:off x="792544" y="6174777"/>
            <a:ext cx="1981710" cy="260392"/>
          </a:xfrm>
          <a:prstGeom prst="rect">
            <a:avLst/>
          </a:prstGeom>
          <a:solidFill>
            <a:schemeClr val="bg1"/>
          </a:solidFill>
        </p:spPr>
        <p:txBody>
          <a:bodyPr wrap="square" rtlCol="0">
            <a:spAutoFit/>
          </a:bodyPr>
          <a:lstStyle/>
          <a:p>
            <a:pPr defTabSz="554492"/>
            <a:endParaRPr lang="en-GB" sz="1092" dirty="0">
              <a:solidFill>
                <a:prstClr val="black"/>
              </a:solidFill>
              <a:latin typeface="Calibri"/>
            </a:endParaRPr>
          </a:p>
        </p:txBody>
      </p:sp>
      <p:pic>
        <p:nvPicPr>
          <p:cNvPr id="10" name="Picture 9">
            <a:extLst>
              <a:ext uri="{FF2B5EF4-FFF2-40B4-BE49-F238E27FC236}">
                <a16:creationId xmlns:a16="http://schemas.microsoft.com/office/drawing/2014/main" id="{F47C550F-98E0-48DD-A797-2F7A131C68F9}"/>
              </a:ext>
            </a:extLst>
          </p:cNvPr>
          <p:cNvPicPr>
            <a:picLocks noChangeAspect="1"/>
          </p:cNvPicPr>
          <p:nvPr/>
        </p:nvPicPr>
        <p:blipFill>
          <a:blip r:embed="rId5"/>
          <a:stretch>
            <a:fillRect/>
          </a:stretch>
        </p:blipFill>
        <p:spPr>
          <a:xfrm>
            <a:off x="162725" y="331608"/>
            <a:ext cx="4812808" cy="6194784"/>
          </a:xfrm>
          <a:prstGeom prst="rect">
            <a:avLst/>
          </a:prstGeom>
        </p:spPr>
      </p:pic>
    </p:spTree>
    <p:extLst>
      <p:ext uri="{BB962C8B-B14F-4D97-AF65-F5344CB8AC3E}">
        <p14:creationId xmlns:p14="http://schemas.microsoft.com/office/powerpoint/2010/main" val="223805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842" y="1979321"/>
            <a:ext cx="5268652" cy="5450210"/>
          </a:xfrm>
          <a:solidFill>
            <a:srgbClr val="002060"/>
          </a:solidFill>
        </p:spPr>
        <p:txBody>
          <a:bodyPr/>
          <a:lstStyle/>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No mention of the relevant mechanical standard</a:t>
            </a:r>
          </a:p>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Referencing electrical standard only</a:t>
            </a:r>
          </a:p>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Referencing outdated standards</a:t>
            </a:r>
          </a:p>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Mechanical failing of the product to the standards</a:t>
            </a:r>
          </a:p>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No assessment of all the relevant documents</a:t>
            </a:r>
          </a:p>
          <a:p>
            <a:pPr marL="346558" indent="-346558" algn="l">
              <a:buFont typeface="Arial" panose="020B0604020202020204" pitchFamily="34" charset="0"/>
              <a:buChar char="•"/>
            </a:pPr>
            <a:r>
              <a:rPr lang="en-GB" sz="2547" b="1" dirty="0">
                <a:solidFill>
                  <a:srgbClr val="00A3DB"/>
                </a:solidFill>
                <a:latin typeface="Arial" panose="020B0604020202020204" pitchFamily="34" charset="0"/>
                <a:cs typeface="Arial" panose="020B0604020202020204" pitchFamily="34" charset="0"/>
              </a:rPr>
              <a:t>If you miss something it’s your fault</a:t>
            </a:r>
          </a:p>
          <a:p>
            <a:pPr marL="346558" indent="-346558" algn="l">
              <a:buFont typeface="Arial" panose="020B0604020202020204" pitchFamily="34" charset="0"/>
              <a:buChar char="•"/>
            </a:pPr>
            <a:endParaRPr lang="en-GB" sz="2426" dirty="0">
              <a:latin typeface="Arial" panose="020B0604020202020204" pitchFamily="34" charset="0"/>
              <a:cs typeface="Arial" panose="020B0604020202020204" pitchFamily="34" charset="0"/>
            </a:endParaRPr>
          </a:p>
          <a:p>
            <a:endParaRPr lang="en-GB" sz="2426" dirty="0">
              <a:latin typeface="Arial" panose="020B0604020202020204" pitchFamily="34" charset="0"/>
              <a:cs typeface="Arial" panose="020B0604020202020204" pitchFamily="34" charset="0"/>
            </a:endParaRPr>
          </a:p>
        </p:txBody>
      </p:sp>
      <p:sp>
        <p:nvSpPr>
          <p:cNvPr id="5" name="Rectangle 4"/>
          <p:cNvSpPr/>
          <p:nvPr/>
        </p:nvSpPr>
        <p:spPr>
          <a:xfrm>
            <a:off x="427" y="3656553"/>
            <a:ext cx="12191144" cy="646331"/>
          </a:xfrm>
          <a:prstGeom prst="rect">
            <a:avLst/>
          </a:prstGeom>
        </p:spPr>
        <p:txBody>
          <a:bodyPr wrap="square">
            <a:spAutoFit/>
          </a:bodyPr>
          <a:lstStyle/>
          <a:p>
            <a:pPr algn="ctr" defTabSz="554492"/>
            <a:r>
              <a:rPr lang="en-GB" sz="3600" dirty="0">
                <a:solidFill>
                  <a:prstClr val="black"/>
                </a:solidFill>
                <a:latin typeface="Calibri"/>
              </a:rPr>
              <a:t> </a:t>
            </a:r>
            <a:endParaRPr lang="en-GB" sz="2400" dirty="0">
              <a:solidFill>
                <a:prstClr val="black"/>
              </a:solidFill>
              <a:latin typeface="Calibri"/>
            </a:endParaRPr>
          </a:p>
        </p:txBody>
      </p:sp>
      <p:sp>
        <p:nvSpPr>
          <p:cNvPr id="7" name="Subtitle 2"/>
          <p:cNvSpPr txBox="1">
            <a:spLocks/>
          </p:cNvSpPr>
          <p:nvPr/>
        </p:nvSpPr>
        <p:spPr>
          <a:xfrm>
            <a:off x="-147736" y="2870494"/>
            <a:ext cx="12191144" cy="661907"/>
          </a:xfrm>
          <a:prstGeom prst="rect">
            <a:avLst/>
          </a:prstGeom>
        </p:spPr>
        <p:txBody>
          <a:bodyPr vert="horz" lIns="91434" tIns="45717" rIns="91434" bIns="4571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554492">
              <a:spcBef>
                <a:spcPts val="606"/>
              </a:spcBef>
            </a:pPr>
            <a:endParaRPr lang="en-GB" dirty="0">
              <a:solidFill>
                <a:prstClr val="black"/>
              </a:solidFill>
              <a:latin typeface="Calibri"/>
            </a:endParaRPr>
          </a:p>
          <a:p>
            <a:pPr defTabSz="554492">
              <a:spcBef>
                <a:spcPts val="606"/>
              </a:spcBef>
            </a:pPr>
            <a:endParaRPr lang="en-GB" dirty="0">
              <a:solidFill>
                <a:prstClr val="black"/>
              </a:solidFill>
              <a:latin typeface="Calibri"/>
            </a:endParaRPr>
          </a:p>
        </p:txBody>
      </p:sp>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2" name="Rectangle 1"/>
          <p:cNvSpPr/>
          <p:nvPr/>
        </p:nvSpPr>
        <p:spPr>
          <a:xfrm>
            <a:off x="3953254" y="56002"/>
            <a:ext cx="2805576" cy="1211998"/>
          </a:xfrm>
          <a:prstGeom prst="rect">
            <a:avLst/>
          </a:prstGeom>
        </p:spPr>
        <p:txBody>
          <a:bodyPr wrap="none">
            <a:spAutoFit/>
          </a:bodyPr>
          <a:lstStyle/>
          <a:p>
            <a:pPr algn="ctr" defTabSz="554492"/>
            <a:r>
              <a:rPr lang="en-GB" sz="3638" b="1" dirty="0">
                <a:solidFill>
                  <a:srgbClr val="00A3DB"/>
                </a:solidFill>
                <a:latin typeface="Arial" panose="020B0604020202020204" pitchFamily="34" charset="0"/>
                <a:cs typeface="Arial" panose="020B0604020202020204" pitchFamily="34" charset="0"/>
              </a:rPr>
              <a:t>In summary</a:t>
            </a:r>
          </a:p>
          <a:p>
            <a:pPr defTabSz="554492"/>
            <a:r>
              <a:rPr lang="en-GB" sz="3638" dirty="0">
                <a:solidFill>
                  <a:srgbClr val="00A3DB"/>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A78BD941-BBA1-4780-9F82-AE6F3AC47457}"/>
              </a:ext>
            </a:extLst>
          </p:cNvPr>
          <p:cNvSpPr txBox="1"/>
          <p:nvPr/>
        </p:nvSpPr>
        <p:spPr>
          <a:xfrm>
            <a:off x="5373991" y="1979321"/>
            <a:ext cx="5612757" cy="2332049"/>
          </a:xfrm>
          <a:prstGeom prst="rect">
            <a:avLst/>
          </a:prstGeom>
          <a:solidFill>
            <a:srgbClr val="00A3DB"/>
          </a:solidFill>
        </p:spPr>
        <p:txBody>
          <a:bodyPr wrap="square">
            <a:spAutoFit/>
          </a:bodyPr>
          <a:lstStyle/>
          <a:p>
            <a:pPr marL="415869" indent="-415869" defTabSz="554492">
              <a:buFont typeface="Arial" panose="020B0604020202020204" pitchFamily="34" charset="0"/>
              <a:buChar char="•"/>
            </a:pPr>
            <a:r>
              <a:rPr lang="en-GB" sz="2911" b="1" dirty="0">
                <a:solidFill>
                  <a:srgbClr val="002060"/>
                </a:solidFill>
                <a:latin typeface="Arial" panose="020B0604020202020204" pitchFamily="34" charset="0"/>
                <a:cs typeface="Arial" panose="020B0604020202020204" pitchFamily="34" charset="0"/>
              </a:rPr>
              <a:t>Self-certification or a lodged technical file</a:t>
            </a:r>
          </a:p>
          <a:p>
            <a:pPr marL="415869" indent="-415869" defTabSz="554492">
              <a:buFont typeface="Arial" panose="020B0604020202020204" pitchFamily="34" charset="0"/>
              <a:buChar char="•"/>
            </a:pPr>
            <a:r>
              <a:rPr lang="en-GB" sz="2911" b="1" dirty="0">
                <a:solidFill>
                  <a:srgbClr val="002060"/>
                </a:solidFill>
                <a:latin typeface="Arial" panose="020B0604020202020204" pitchFamily="34" charset="0"/>
                <a:cs typeface="Arial" panose="020B0604020202020204" pitchFamily="34" charset="0"/>
              </a:rPr>
              <a:t>If you mark your own exam</a:t>
            </a:r>
          </a:p>
          <a:p>
            <a:pPr marL="415869" indent="-415869" defTabSz="554492">
              <a:buFont typeface="Arial" panose="020B0604020202020204" pitchFamily="34" charset="0"/>
              <a:buChar char="•"/>
            </a:pPr>
            <a:r>
              <a:rPr lang="en-GB" sz="2911" b="1" dirty="0">
                <a:solidFill>
                  <a:srgbClr val="002060"/>
                </a:solidFill>
                <a:latin typeface="Arial" panose="020B0604020202020204" pitchFamily="34" charset="0"/>
                <a:cs typeface="Arial" panose="020B0604020202020204" pitchFamily="34" charset="0"/>
              </a:rPr>
              <a:t>You Will Always Pass</a:t>
            </a:r>
          </a:p>
          <a:p>
            <a:pPr defTabSz="554492"/>
            <a:endParaRPr lang="en-GB" sz="2911"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666F3B-FBCC-45C7-9331-DD4CF437CB8B}"/>
              </a:ext>
            </a:extLst>
          </p:cNvPr>
          <p:cNvSpPr txBox="1"/>
          <p:nvPr/>
        </p:nvSpPr>
        <p:spPr>
          <a:xfrm>
            <a:off x="1265955" y="707497"/>
            <a:ext cx="8180172" cy="1131656"/>
          </a:xfrm>
          <a:prstGeom prst="rect">
            <a:avLst/>
          </a:prstGeom>
          <a:noFill/>
        </p:spPr>
        <p:txBody>
          <a:bodyPr wrap="square">
            <a:spAutoFit/>
          </a:bodyPr>
          <a:lstStyle/>
          <a:p>
            <a:pPr algn="ctr" defTabSz="554492">
              <a:lnSpc>
                <a:spcPct val="107000"/>
              </a:lnSpc>
              <a:spcAft>
                <a:spcPts val="485"/>
              </a:spcAft>
            </a:pPr>
            <a:r>
              <a:rPr lang="en-GB" sz="3275" b="1" dirty="0">
                <a:solidFill>
                  <a:srgbClr val="00A3DB"/>
                </a:solidFill>
                <a:latin typeface="Arial" panose="020B0604020202020204" pitchFamily="34" charset="0"/>
                <a:cs typeface="Arial" panose="020B0604020202020204" pitchFamily="34" charset="0"/>
              </a:rPr>
              <a:t>How can we guarantee Hazardous area equipment is Safe?</a:t>
            </a:r>
          </a:p>
        </p:txBody>
      </p:sp>
      <p:pic>
        <p:nvPicPr>
          <p:cNvPr id="1028" name="Picture 4" descr="How to pass state certification exams">
            <a:extLst>
              <a:ext uri="{FF2B5EF4-FFF2-40B4-BE49-F238E27FC236}">
                <a16:creationId xmlns:a16="http://schemas.microsoft.com/office/drawing/2014/main" id="{B919AAAE-ED5E-44D8-88E0-65C02D0AD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467" y="4327943"/>
            <a:ext cx="2277806" cy="226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1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fade">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fade">
                                      <p:cBhvr>
                                        <p:cTn id="55" dur="500"/>
                                        <p:tgtEl>
                                          <p:spTgt spid="11">
                                            <p:txEl>
                                              <p:pRg st="2" end="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028"/>
                                        </p:tgtEl>
                                        <p:attrNameLst>
                                          <p:attrName>style.visibility</p:attrName>
                                        </p:attrNameLst>
                                      </p:cBhvr>
                                      <p:to>
                                        <p:strVal val="visible"/>
                                      </p:to>
                                    </p:set>
                                    <p:animEffect transition="in" filter="fade">
                                      <p:cBhvr>
                                        <p:cTn id="5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2" name="Rectangle 11"/>
          <p:cNvSpPr/>
          <p:nvPr/>
        </p:nvSpPr>
        <p:spPr>
          <a:xfrm>
            <a:off x="1166606" y="333000"/>
            <a:ext cx="9858789" cy="838819"/>
          </a:xfrm>
          <a:prstGeom prst="rect">
            <a:avLst/>
          </a:prstGeom>
        </p:spPr>
        <p:txBody>
          <a:bodyPr wrap="none">
            <a:spAutoFit/>
          </a:bodyPr>
          <a:lstStyle/>
          <a:p>
            <a:pPr algn="ctr" defTabSz="554492"/>
            <a:r>
              <a:rPr lang="en-GB" sz="4851" dirty="0">
                <a:solidFill>
                  <a:srgbClr val="00A3DB"/>
                </a:solidFill>
                <a:latin typeface="Arial" panose="020B0604020202020204" pitchFamily="34" charset="0"/>
                <a:cs typeface="Arial" panose="020B0604020202020204" pitchFamily="34" charset="0"/>
              </a:rPr>
              <a:t>We don’t know what we don’t know</a:t>
            </a:r>
          </a:p>
        </p:txBody>
      </p:sp>
      <p:pic>
        <p:nvPicPr>
          <p:cNvPr id="1032" name="Picture 8" descr="Image result for mechanical engineer graduation uk">
            <a:extLst>
              <a:ext uri="{FF2B5EF4-FFF2-40B4-BE49-F238E27FC236}">
                <a16:creationId xmlns:a16="http://schemas.microsoft.com/office/drawing/2014/main" id="{E27AB997-5C90-47D5-A9EA-268F41AEE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13" y="2722773"/>
            <a:ext cx="5610095" cy="4086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29AD8862-346F-40CA-A7A9-EA47E4278562}"/>
              </a:ext>
            </a:extLst>
          </p:cNvPr>
          <p:cNvSpPr txBox="1"/>
          <p:nvPr/>
        </p:nvSpPr>
        <p:spPr>
          <a:xfrm>
            <a:off x="6648541" y="4364185"/>
            <a:ext cx="3748930" cy="2331664"/>
          </a:xfrm>
          <a:prstGeom prst="rect">
            <a:avLst/>
          </a:prstGeom>
          <a:noFill/>
        </p:spPr>
        <p:txBody>
          <a:bodyPr wrap="square">
            <a:spAutoFit/>
          </a:bodyPr>
          <a:lstStyle/>
          <a:p>
            <a:pPr algn="ctr" defTabSz="554492"/>
            <a:r>
              <a:rPr lang="en-GB" sz="3638" b="1" dirty="0">
                <a:solidFill>
                  <a:srgbClr val="00A3DB"/>
                </a:solidFill>
                <a:latin typeface="Calibri"/>
              </a:rPr>
              <a:t>Has your company done the best it could to keep people safe?</a:t>
            </a:r>
          </a:p>
        </p:txBody>
      </p:sp>
      <p:sp>
        <p:nvSpPr>
          <p:cNvPr id="11" name="TextBox 10">
            <a:extLst>
              <a:ext uri="{FF2B5EF4-FFF2-40B4-BE49-F238E27FC236}">
                <a16:creationId xmlns:a16="http://schemas.microsoft.com/office/drawing/2014/main" id="{C47FC83D-D317-468B-ADB3-33EBB56ED591}"/>
              </a:ext>
            </a:extLst>
          </p:cNvPr>
          <p:cNvSpPr txBox="1"/>
          <p:nvPr/>
        </p:nvSpPr>
        <p:spPr>
          <a:xfrm>
            <a:off x="5473294" y="3654489"/>
            <a:ext cx="6099423" cy="596317"/>
          </a:xfrm>
          <a:prstGeom prst="rect">
            <a:avLst/>
          </a:prstGeom>
          <a:noFill/>
        </p:spPr>
        <p:txBody>
          <a:bodyPr wrap="square">
            <a:spAutoFit/>
          </a:bodyPr>
          <a:lstStyle/>
          <a:p>
            <a:pPr algn="ctr" defTabSz="554492"/>
            <a:r>
              <a:rPr lang="en-GB" sz="3275" b="1" dirty="0">
                <a:solidFill>
                  <a:srgbClr val="00A3DB"/>
                </a:solidFill>
                <a:latin typeface="Calibri"/>
              </a:rPr>
              <a:t>Final Question</a:t>
            </a:r>
            <a:endParaRPr lang="en-GB" sz="3275" dirty="0">
              <a:solidFill>
                <a:prstClr val="black"/>
              </a:solidFill>
              <a:latin typeface="Calibri"/>
            </a:endParaRPr>
          </a:p>
        </p:txBody>
      </p:sp>
      <p:sp>
        <p:nvSpPr>
          <p:cNvPr id="16" name="TextBox 15">
            <a:extLst>
              <a:ext uri="{FF2B5EF4-FFF2-40B4-BE49-F238E27FC236}">
                <a16:creationId xmlns:a16="http://schemas.microsoft.com/office/drawing/2014/main" id="{0B0FB388-B74D-45DA-9C23-65475B2FBE06}"/>
              </a:ext>
            </a:extLst>
          </p:cNvPr>
          <p:cNvSpPr txBox="1"/>
          <p:nvPr/>
        </p:nvSpPr>
        <p:spPr>
          <a:xfrm>
            <a:off x="2436824" y="1135534"/>
            <a:ext cx="7318350" cy="1585562"/>
          </a:xfrm>
          <a:prstGeom prst="rect">
            <a:avLst/>
          </a:prstGeom>
          <a:solidFill>
            <a:srgbClr val="002060"/>
          </a:solidFill>
        </p:spPr>
        <p:txBody>
          <a:bodyPr wrap="square">
            <a:spAutoFit/>
          </a:bodyPr>
          <a:lstStyle/>
          <a:p>
            <a:pPr algn="ctr" defTabSz="554492"/>
            <a:r>
              <a:rPr lang="en-GB" sz="2426" b="1" dirty="0">
                <a:solidFill>
                  <a:srgbClr val="00A3DB"/>
                </a:solidFill>
                <a:latin typeface="Calibri"/>
              </a:rPr>
              <a:t>Who is looking after them now?</a:t>
            </a:r>
            <a:endParaRPr lang="en-GB" sz="2426" b="1" dirty="0">
              <a:solidFill>
                <a:prstClr val="black"/>
              </a:solidFill>
              <a:latin typeface="Calibri"/>
            </a:endParaRPr>
          </a:p>
          <a:p>
            <a:pPr algn="ctr" defTabSz="554492"/>
            <a:r>
              <a:rPr lang="en-GB" sz="2426" b="1" dirty="0">
                <a:solidFill>
                  <a:srgbClr val="00A3DB"/>
                </a:solidFill>
                <a:latin typeface="Calibri"/>
              </a:rPr>
              <a:t>How do we all work to the safest solution?</a:t>
            </a:r>
          </a:p>
          <a:p>
            <a:pPr algn="ctr" defTabSz="554492"/>
            <a:r>
              <a:rPr lang="en-GB" sz="2426" b="1" dirty="0">
                <a:solidFill>
                  <a:srgbClr val="00A3DB"/>
                </a:solidFill>
                <a:latin typeface="Calibri"/>
              </a:rPr>
              <a:t>How do we keep future industry safe?</a:t>
            </a:r>
          </a:p>
          <a:p>
            <a:pPr algn="ctr" defTabSz="554492"/>
            <a:r>
              <a:rPr lang="en-GB" sz="2426" b="1" dirty="0">
                <a:solidFill>
                  <a:srgbClr val="00A3DB"/>
                </a:solidFill>
                <a:latin typeface="Calibri"/>
              </a:rPr>
              <a:t>Can we agree on the correct way to work</a:t>
            </a:r>
            <a:r>
              <a:rPr lang="en-GB" sz="2426" dirty="0">
                <a:solidFill>
                  <a:srgbClr val="00A3DB"/>
                </a:solidFill>
                <a:latin typeface="Calibri"/>
              </a:rPr>
              <a:t>!</a:t>
            </a:r>
          </a:p>
        </p:txBody>
      </p:sp>
      <p:pic>
        <p:nvPicPr>
          <p:cNvPr id="1026" name="B70556F6-B03B-42BB-AAFF-EEDCBEBDF76C">
            <a:extLst>
              <a:ext uri="{FF2B5EF4-FFF2-40B4-BE49-F238E27FC236}">
                <a16:creationId xmlns:a16="http://schemas.microsoft.com/office/drawing/2014/main" id="{EC7594CE-4535-466A-BE36-896852806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890" y="1135534"/>
            <a:ext cx="5795886" cy="42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26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fade">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Effect transition="in" filter="fade">
                                      <p:cBhvr>
                                        <p:cTn id="35" dur="500"/>
                                        <p:tgtEl>
                                          <p:spTgt spid="1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fade">
                                      <p:cBhvr>
                                        <p:cTn id="40" dur="500"/>
                                        <p:tgtEl>
                                          <p:spTgt spid="1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17764-FBE2-6E4F-AB34-0224F7414DF3}"/>
              </a:ext>
            </a:extLst>
          </p:cNvPr>
          <p:cNvSpPr/>
          <p:nvPr/>
        </p:nvSpPr>
        <p:spPr>
          <a:xfrm>
            <a:off x="11147452" y="0"/>
            <a:ext cx="117451" cy="3742828"/>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US" sz="1092" dirty="0">
              <a:solidFill>
                <a:prstClr val="white"/>
              </a:solidFill>
              <a:latin typeface="Calibri"/>
            </a:endParaRPr>
          </a:p>
        </p:txBody>
      </p:sp>
      <p:pic>
        <p:nvPicPr>
          <p:cNvPr id="9" name="Picture 8">
            <a:extLst>
              <a:ext uri="{FF2B5EF4-FFF2-40B4-BE49-F238E27FC236}">
                <a16:creationId xmlns:a16="http://schemas.microsoft.com/office/drawing/2014/main" id="{D83BB59D-484A-A648-991E-EEC8575BB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61342" y="1403560"/>
            <a:ext cx="3742828" cy="935707"/>
          </a:xfrm>
          <a:prstGeom prst="rect">
            <a:avLst/>
          </a:prstGeom>
        </p:spPr>
      </p:pic>
      <p:sp>
        <p:nvSpPr>
          <p:cNvPr id="12" name="Rectangle 11"/>
          <p:cNvSpPr/>
          <p:nvPr/>
        </p:nvSpPr>
        <p:spPr>
          <a:xfrm>
            <a:off x="982259" y="333000"/>
            <a:ext cx="10227480" cy="838819"/>
          </a:xfrm>
          <a:prstGeom prst="rect">
            <a:avLst/>
          </a:prstGeom>
        </p:spPr>
        <p:txBody>
          <a:bodyPr wrap="none">
            <a:spAutoFit/>
          </a:bodyPr>
          <a:lstStyle/>
          <a:p>
            <a:pPr algn="ctr" defTabSz="554492"/>
            <a:r>
              <a:rPr lang="en-GB" sz="4851" dirty="0">
                <a:solidFill>
                  <a:srgbClr val="00A3DB"/>
                </a:solidFill>
                <a:latin typeface="Arial" panose="020B0604020202020204" pitchFamily="34" charset="0"/>
                <a:cs typeface="Arial" panose="020B0604020202020204" pitchFamily="34" charset="0"/>
              </a:rPr>
              <a:t>We don’t know What We don’t Know</a:t>
            </a:r>
          </a:p>
        </p:txBody>
      </p:sp>
      <p:sp>
        <p:nvSpPr>
          <p:cNvPr id="21" name="TextBox 20">
            <a:extLst>
              <a:ext uri="{FF2B5EF4-FFF2-40B4-BE49-F238E27FC236}">
                <a16:creationId xmlns:a16="http://schemas.microsoft.com/office/drawing/2014/main" id="{276B2A9A-F1E0-4FBC-8277-9EA0ED1BD436}"/>
              </a:ext>
            </a:extLst>
          </p:cNvPr>
          <p:cNvSpPr txBox="1"/>
          <p:nvPr/>
        </p:nvSpPr>
        <p:spPr>
          <a:xfrm>
            <a:off x="2510915" y="2622013"/>
            <a:ext cx="7170168" cy="988091"/>
          </a:xfrm>
          <a:prstGeom prst="rect">
            <a:avLst/>
          </a:prstGeom>
          <a:noFill/>
        </p:spPr>
        <p:txBody>
          <a:bodyPr wrap="square">
            <a:spAutoFit/>
          </a:bodyPr>
          <a:lstStyle/>
          <a:p>
            <a:pPr algn="ctr" defTabSz="554492"/>
            <a:r>
              <a:rPr lang="en-GB" sz="5821" b="1" dirty="0">
                <a:solidFill>
                  <a:srgbClr val="00A3DB"/>
                </a:solidFill>
                <a:latin typeface="Arial" panose="020B0604020202020204" pitchFamily="34" charset="0"/>
                <a:cs typeface="Arial" panose="020B0604020202020204" pitchFamily="34" charset="0"/>
              </a:rPr>
              <a:t>Any Questions</a:t>
            </a:r>
            <a:endParaRPr lang="en-GB" sz="5821" dirty="0">
              <a:solidFill>
                <a:prstClr val="black"/>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0CF7657-226E-403F-8625-2FA6750E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806" y="4780967"/>
            <a:ext cx="2128386" cy="1864565"/>
          </a:xfrm>
          <a:prstGeom prst="rect">
            <a:avLst/>
          </a:prstGeom>
        </p:spPr>
      </p:pic>
      <p:pic>
        <p:nvPicPr>
          <p:cNvPr id="10" name="Picture 2" descr="Fluffy Unicorn (Minion Rush) | Despicable Me Wiki | Fandom">
            <a:extLst>
              <a:ext uri="{FF2B5EF4-FFF2-40B4-BE49-F238E27FC236}">
                <a16:creationId xmlns:a16="http://schemas.microsoft.com/office/drawing/2014/main" id="{BE5E1C37-7858-4DD5-BAD6-A0F776FD5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346" y="4916150"/>
            <a:ext cx="1610626" cy="17293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luffy Unicorn (Minion Rush) | Despicable Me Wiki | Fandom">
            <a:extLst>
              <a:ext uri="{FF2B5EF4-FFF2-40B4-BE49-F238E27FC236}">
                <a16:creationId xmlns:a16="http://schemas.microsoft.com/office/drawing/2014/main" id="{FBD392CF-480A-4E7A-8109-9EC23B63F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028" y="4916150"/>
            <a:ext cx="1610626" cy="172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6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532" y="627296"/>
            <a:ext cx="2642935" cy="2364074"/>
          </a:xfrm>
          <a:prstGeom prst="rect">
            <a:avLst/>
          </a:prstGeom>
        </p:spPr>
      </p:pic>
      <p:sp>
        <p:nvSpPr>
          <p:cNvPr id="7" name="Rectangle 6"/>
          <p:cNvSpPr/>
          <p:nvPr/>
        </p:nvSpPr>
        <p:spPr>
          <a:xfrm>
            <a:off x="-209551" y="2991370"/>
            <a:ext cx="12611100" cy="830997"/>
          </a:xfrm>
          <a:prstGeom prst="rect">
            <a:avLst/>
          </a:prstGeom>
        </p:spPr>
        <p:txBody>
          <a:bodyPr wrap="square">
            <a:spAutoFit/>
          </a:bodyPr>
          <a:lstStyle/>
          <a:p>
            <a:pPr algn="ctr"/>
            <a:r>
              <a:rPr lang="en-GB" sz="4800" b="1" dirty="0">
                <a:solidFill>
                  <a:srgbClr val="CD0000"/>
                </a:solidFill>
                <a:latin typeface="Swiss721BT-Black"/>
              </a:rPr>
              <a:t>WEBINAR CLOSE</a:t>
            </a:r>
          </a:p>
        </p:txBody>
      </p:sp>
      <p:sp>
        <p:nvSpPr>
          <p:cNvPr id="5" name="Rectangle 4">
            <a:extLst>
              <a:ext uri="{FF2B5EF4-FFF2-40B4-BE49-F238E27FC236}">
                <a16:creationId xmlns:a16="http://schemas.microsoft.com/office/drawing/2014/main" id="{C5D7CE91-4F0B-482B-96ED-56BDDC857D3D}"/>
              </a:ext>
            </a:extLst>
          </p:cNvPr>
          <p:cNvSpPr/>
          <p:nvPr/>
        </p:nvSpPr>
        <p:spPr>
          <a:xfrm>
            <a:off x="1418886" y="3822367"/>
            <a:ext cx="9354227" cy="1015663"/>
          </a:xfrm>
          <a:prstGeom prst="rect">
            <a:avLst/>
          </a:prstGeom>
        </p:spPr>
        <p:txBody>
          <a:bodyPr wrap="none">
            <a:spAutoFit/>
          </a:bodyPr>
          <a:lstStyle/>
          <a:p>
            <a:pPr algn="ctr"/>
            <a:r>
              <a:rPr lang="en-GB" sz="3200" b="1" dirty="0">
                <a:solidFill>
                  <a:srgbClr val="CD0000"/>
                </a:solidFill>
                <a:latin typeface="Swiss721BT-Black"/>
              </a:rPr>
              <a:t>Lydia Barber – </a:t>
            </a:r>
            <a:r>
              <a:rPr lang="en-GB" sz="3200" b="1" dirty="0" err="1">
                <a:solidFill>
                  <a:srgbClr val="CD0000"/>
                </a:solidFill>
                <a:latin typeface="Swiss721BT-Black"/>
              </a:rPr>
              <a:t>Filtermist</a:t>
            </a:r>
            <a:r>
              <a:rPr lang="en-GB" sz="3200" b="1" dirty="0">
                <a:solidFill>
                  <a:srgbClr val="CD0000"/>
                </a:solidFill>
                <a:latin typeface="Swiss721BT-Black"/>
              </a:rPr>
              <a:t> UK </a:t>
            </a:r>
            <a:r>
              <a:rPr lang="en-GB" sz="2800" i="1" dirty="0">
                <a:solidFill>
                  <a:srgbClr val="CD0000"/>
                </a:solidFill>
                <a:latin typeface="Swiss721BT-Black"/>
              </a:rPr>
              <a:t>(Lydia.Barber@filtermist.com)</a:t>
            </a:r>
          </a:p>
          <a:p>
            <a:pPr algn="ctr"/>
            <a:r>
              <a:rPr lang="en-GB" sz="2800" b="1" dirty="0">
                <a:solidFill>
                  <a:srgbClr val="CD0000"/>
                </a:solidFill>
                <a:latin typeface="Swiss721BT-Black"/>
              </a:rPr>
              <a:t>David Frise [CEO] and Charlie Pierpoint – the BESA </a:t>
            </a:r>
            <a:endParaRPr lang="en-GB" sz="1050" dirty="0"/>
          </a:p>
        </p:txBody>
      </p:sp>
      <p:sp>
        <p:nvSpPr>
          <p:cNvPr id="8" name="TextBox 7">
            <a:extLst>
              <a:ext uri="{FF2B5EF4-FFF2-40B4-BE49-F238E27FC236}">
                <a16:creationId xmlns:a16="http://schemas.microsoft.com/office/drawing/2014/main" id="{38314EE0-FBBB-4ACD-9644-BC9F5B49A3AA}"/>
              </a:ext>
            </a:extLst>
          </p:cNvPr>
          <p:cNvSpPr txBox="1"/>
          <p:nvPr/>
        </p:nvSpPr>
        <p:spPr>
          <a:xfrm rot="19617582">
            <a:off x="-98029" y="2247317"/>
            <a:ext cx="4249368" cy="1323439"/>
          </a:xfrm>
          <a:prstGeom prst="rect">
            <a:avLst/>
          </a:prstGeom>
          <a:noFill/>
        </p:spPr>
        <p:txBody>
          <a:bodyPr wrap="none" rtlCol="0">
            <a:spAutoFit/>
          </a:bodyPr>
          <a:lstStyle/>
          <a:p>
            <a:r>
              <a:rPr lang="en-GB" sz="8000" b="1" i="1" dirty="0">
                <a:latin typeface="Candy Round BTN" panose="020F0604020102040306" pitchFamily="34" charset="0"/>
              </a:rPr>
              <a:t>Thank you!</a:t>
            </a:r>
          </a:p>
        </p:txBody>
      </p:sp>
    </p:spTree>
    <p:extLst>
      <p:ext uri="{BB962C8B-B14F-4D97-AF65-F5344CB8AC3E}">
        <p14:creationId xmlns:p14="http://schemas.microsoft.com/office/powerpoint/2010/main" val="26435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tmp/beautiful_ai_exports/-Mtn65yACfa4fN6X52jE.jpg"/>
          <p:cNvPicPr>
            <a:picLocks noChangeAspect="1"/>
          </p:cNvPicPr>
          <p:nvPr/>
        </p:nvPicPr>
        <p:blipFill>
          <a:blip r:embed="rId3"/>
          <a:src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4800</Words>
  <Application>Microsoft Office PowerPoint</Application>
  <PresentationFormat>Widescreen</PresentationFormat>
  <Paragraphs>329</Paragraphs>
  <Slides>86</Slides>
  <Notes>47</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86</vt:i4>
      </vt:variant>
    </vt:vector>
  </HeadingPairs>
  <TitlesOfParts>
    <vt:vector size="102" baseType="lpstr">
      <vt:lpstr>Arial</vt:lpstr>
      <vt:lpstr>Arial Black</vt:lpstr>
      <vt:lpstr>Bebas Neue</vt:lpstr>
      <vt:lpstr>Book Antiqua</vt:lpstr>
      <vt:lpstr>Calibri</vt:lpstr>
      <vt:lpstr>Cambria</vt:lpstr>
      <vt:lpstr>Candy Round BTN</vt:lpstr>
      <vt:lpstr>Merriweather Sans</vt:lpstr>
      <vt:lpstr>PMingLiU</vt:lpstr>
      <vt:lpstr>Swiss 721</vt:lpstr>
      <vt:lpstr>Swiss721BT-Black</vt:lpstr>
      <vt:lpstr>Swiss721BT-Bold</vt:lpstr>
      <vt:lpstr>Swiss721BT-Roman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Dust Collector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PP Aspect ratio</dc:title>
  <dc:creator>Chris Buxton</dc:creator>
  <cp:lastModifiedBy>Lydia Barber</cp:lastModifiedBy>
  <cp:revision>73</cp:revision>
  <dcterms:created xsi:type="dcterms:W3CDTF">2019-11-11T12:47:36Z</dcterms:created>
  <dcterms:modified xsi:type="dcterms:W3CDTF">2022-01-25T10:53:34Z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27579329</vt:lpwstr>
  </property>
  <property fmtid="{D5CDD505-2E9C-101B-9397-08002B2CF9AE}" name="NXPowerLiteSettings" pid="3">
    <vt:lpwstr>F7000400038000</vt:lpwstr>
  </property>
  <property fmtid="{D5CDD505-2E9C-101B-9397-08002B2CF9AE}" name="NXPowerLiteVersion" pid="4">
    <vt:lpwstr>S9.1.2</vt:lpwstr>
  </property>
</Properties>
</file>